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268" r:id="rId5"/>
    <p:sldId id="266" r:id="rId6"/>
    <p:sldId id="269" r:id="rId7"/>
    <p:sldId id="270" r:id="rId8"/>
    <p:sldId id="271" r:id="rId9"/>
    <p:sldId id="272"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176" autoAdjust="0"/>
    <p:restoredTop sz="94660"/>
  </p:normalViewPr>
  <p:slideViewPr>
    <p:cSldViewPr snapToGrid="0">
      <p:cViewPr varScale="1">
        <p:scale>
          <a:sx n="108" d="100"/>
          <a:sy n="108" d="100"/>
        </p:scale>
        <p:origin x="936" y="7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2"/>
          <a:srcRect/>
          <a:stretch>
            <a:fill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REVISION-1</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STD-VIII</a:t>
            </a:r>
            <a:endPar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61802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endParaRPr lang="en-GB"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a:t>
            </a:r>
            <a:r>
              <a:rPr lang="en-GB" b="1" dirty="0"/>
              <a:t>–LETTER TO THE EDITOR</a:t>
            </a:r>
            <a:endPar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914400"/>
            <a:ext cx="8520600" cy="1657350"/>
          </a:xfrm>
        </p:spPr>
        <p:txBody>
          <a:bodyPr/>
          <a:lstStyle/>
          <a:p>
            <a:pPr algn="just"/>
            <a:r>
              <a:rPr lang="en-US" sz="1800" b="0" i="0" dirty="0">
                <a:solidFill>
                  <a:srgbClr val="222222"/>
                </a:solidFill>
                <a:effectLst/>
                <a:latin typeface="Calibri" panose="020F0502020204030204" pitchFamily="34" charset="0"/>
                <a:cs typeface="Calibri" panose="020F0502020204030204" pitchFamily="34" charset="0"/>
              </a:rPr>
              <a:t>You have noticed many polythene bags full of litter lying along the road early in the morning. These litter bags cause pollution. You have already written to the concerned authorities, but no action has been taken so far. Write a letter to the Editor of a leading newspaper expressing your views on the nuisance created by plastic bags full of litter. Sign yourself as </a:t>
            </a:r>
            <a:r>
              <a:rPr lang="en-US" sz="1800" b="0" i="0" dirty="0" err="1">
                <a:solidFill>
                  <a:srgbClr val="222222"/>
                </a:solidFill>
                <a:effectLst/>
                <a:latin typeface="Calibri" panose="020F0502020204030204" pitchFamily="34" charset="0"/>
                <a:cs typeface="Calibri" panose="020F0502020204030204" pitchFamily="34" charset="0"/>
              </a:rPr>
              <a:t>Parul</a:t>
            </a:r>
            <a:r>
              <a:rPr lang="en-US" sz="1800" b="0" i="0" dirty="0">
                <a:solidFill>
                  <a:srgbClr val="222222"/>
                </a:solidFill>
                <a:effectLst/>
                <a:latin typeface="Calibri" panose="020F0502020204030204" pitchFamily="34" charset="0"/>
                <a:cs typeface="Calibri" panose="020F0502020204030204" pitchFamily="34" charset="0"/>
              </a:rPr>
              <a:t> /Prem Saxena, of B-22, Lajpat Nagar, New Delhi.</a:t>
            </a:r>
            <a:endParaRPr lang="en-IN" sz="1800" dirty="0">
              <a:latin typeface="Calibri" panose="020F0502020204030204" pitchFamily="34" charset="0"/>
              <a:cs typeface="Calibri" panose="020F0502020204030204" pitchFamily="34" charset="0"/>
            </a:endParaRPr>
          </a:p>
        </p:txBody>
      </p:sp>
      <p:pic>
        <p:nvPicPr>
          <p:cNvPr id="4" name="Google Shape;63;p2"/>
          <p:cNvPicPr preferRelativeResize="0"/>
          <p:nvPr/>
        </p:nvPicPr>
        <p:blipFill rotWithShape="1">
          <a:blip r:embed="rId1"/>
          <a:srcRect/>
          <a:stretch>
            <a:fillRect/>
          </a:stretch>
        </p:blipFill>
        <p:spPr>
          <a:xfrm>
            <a:off x="5975498" y="245819"/>
            <a:ext cx="2594344" cy="611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52751"/>
            <a:ext cx="8520600" cy="347866"/>
          </a:xfrm>
        </p:spPr>
        <p:txBody>
          <a:bodyPr/>
          <a:lstStyle/>
          <a:p>
            <a:r>
              <a:rPr lang="en-US" sz="2400" b="1" dirty="0">
                <a:solidFill>
                  <a:srgbClr val="FF0000"/>
                </a:solidFill>
                <a:latin typeface="Calibri" panose="020F0502020204030204" pitchFamily="34" charset="0"/>
                <a:cs typeface="Calibri" panose="020F0502020204030204" pitchFamily="34" charset="0"/>
              </a:rPr>
              <a:t>SOLUTION</a:t>
            </a:r>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11700" y="551975"/>
            <a:ext cx="8832300" cy="4490132"/>
          </a:xfrm>
        </p:spPr>
        <p:txBody>
          <a:bodyPr/>
          <a:lstStyle/>
          <a:p>
            <a:pPr marL="114300" indent="0">
              <a:buNone/>
            </a:pPr>
            <a:r>
              <a:rPr lang="en-US" sz="1400" b="0" i="0" dirty="0">
                <a:solidFill>
                  <a:srgbClr val="222222"/>
                </a:solidFill>
                <a:effectLst/>
                <a:latin typeface="roboto" panose="02000000000000000000" pitchFamily="2" charset="0"/>
              </a:rPr>
              <a:t>B-22, Lajpat Nagar</a:t>
            </a:r>
            <a:br>
              <a:rPr lang="en-US" sz="1400" dirty="0"/>
            </a:br>
            <a:r>
              <a:rPr lang="en-US" sz="1400" b="0" i="0" dirty="0">
                <a:solidFill>
                  <a:srgbClr val="222222"/>
                </a:solidFill>
                <a:effectLst/>
                <a:latin typeface="roboto" panose="02000000000000000000" pitchFamily="2" charset="0"/>
              </a:rPr>
              <a:t>New Delhi</a:t>
            </a:r>
            <a:endParaRPr lang="en-US" sz="1400" b="0" i="0" dirty="0">
              <a:solidFill>
                <a:srgbClr val="222222"/>
              </a:solidFill>
              <a:effectLst/>
              <a:latin typeface="roboto" panose="02000000000000000000" pitchFamily="2" charset="0"/>
            </a:endParaRPr>
          </a:p>
          <a:p>
            <a:pPr marL="114300" indent="0">
              <a:buNone/>
            </a:pPr>
            <a:br>
              <a:rPr lang="en-US" sz="1400" dirty="0"/>
            </a:br>
            <a:r>
              <a:rPr lang="en-US" sz="1400" b="0" i="0" dirty="0">
                <a:solidFill>
                  <a:srgbClr val="222222"/>
                </a:solidFill>
                <a:effectLst/>
                <a:latin typeface="roboto" panose="02000000000000000000" pitchFamily="2" charset="0"/>
              </a:rPr>
              <a:t>25 May 20XX</a:t>
            </a:r>
            <a:endParaRPr lang="en-US" sz="1400" b="0" i="0" dirty="0">
              <a:solidFill>
                <a:srgbClr val="222222"/>
              </a:solidFill>
              <a:effectLst/>
              <a:latin typeface="roboto" panose="02000000000000000000" pitchFamily="2" charset="0"/>
            </a:endParaRPr>
          </a:p>
          <a:p>
            <a:pPr marL="114300" indent="0">
              <a:buNone/>
            </a:pPr>
            <a:br>
              <a:rPr lang="en-US" sz="1400" dirty="0"/>
            </a:br>
            <a:r>
              <a:rPr lang="en-US" sz="1400" b="0" i="0" dirty="0">
                <a:solidFill>
                  <a:srgbClr val="222222"/>
                </a:solidFill>
                <a:effectLst/>
                <a:latin typeface="roboto" panose="02000000000000000000" pitchFamily="2" charset="0"/>
              </a:rPr>
              <a:t>The Editor</a:t>
            </a:r>
            <a:br>
              <a:rPr lang="en-US" sz="1400" dirty="0"/>
            </a:br>
            <a:r>
              <a:rPr lang="en-US" sz="1400" b="0" i="0" dirty="0">
                <a:solidFill>
                  <a:srgbClr val="222222"/>
                </a:solidFill>
                <a:effectLst/>
                <a:latin typeface="roboto" panose="02000000000000000000" pitchFamily="2" charset="0"/>
              </a:rPr>
              <a:t>The Times of India</a:t>
            </a:r>
            <a:br>
              <a:rPr lang="en-US" sz="1400" dirty="0"/>
            </a:br>
            <a:r>
              <a:rPr lang="en-US" sz="1400" b="0" i="0" dirty="0">
                <a:solidFill>
                  <a:srgbClr val="222222"/>
                </a:solidFill>
                <a:effectLst/>
                <a:latin typeface="roboto" panose="02000000000000000000" pitchFamily="2" charset="0"/>
              </a:rPr>
              <a:t>Bahadur Shah Zafar Marg</a:t>
            </a:r>
            <a:br>
              <a:rPr lang="en-US" sz="1400" dirty="0"/>
            </a:br>
            <a:r>
              <a:rPr lang="en-US" sz="1400" b="0" i="0" dirty="0">
                <a:solidFill>
                  <a:srgbClr val="222222"/>
                </a:solidFill>
                <a:effectLst/>
                <a:latin typeface="roboto" panose="02000000000000000000" pitchFamily="2" charset="0"/>
              </a:rPr>
              <a:t>New. Delhi</a:t>
            </a:r>
            <a:endParaRPr lang="en-US" sz="1400" b="0" i="0" dirty="0">
              <a:solidFill>
                <a:srgbClr val="222222"/>
              </a:solidFill>
              <a:effectLst/>
              <a:latin typeface="roboto" panose="02000000000000000000" pitchFamily="2" charset="0"/>
            </a:endParaRPr>
          </a:p>
          <a:p>
            <a:pPr marL="114300" indent="0">
              <a:buNone/>
            </a:pPr>
            <a:br>
              <a:rPr lang="en-US" sz="1400" dirty="0"/>
            </a:br>
            <a:r>
              <a:rPr lang="en-US" sz="1400" b="1" i="0" dirty="0">
                <a:solidFill>
                  <a:srgbClr val="222222"/>
                </a:solidFill>
                <a:effectLst/>
                <a:latin typeface="roboto" panose="02000000000000000000" pitchFamily="2" charset="0"/>
              </a:rPr>
              <a:t>Sub:</a:t>
            </a:r>
            <a:r>
              <a:rPr lang="en-US" sz="1400" b="0" i="0" dirty="0">
                <a:solidFill>
                  <a:srgbClr val="222222"/>
                </a:solidFill>
                <a:effectLst/>
                <a:latin typeface="roboto" panose="02000000000000000000" pitchFamily="2" charset="0"/>
              </a:rPr>
              <a:t> </a:t>
            </a:r>
            <a:r>
              <a:rPr lang="en-IN" altLang="en-US" sz="1400" b="0" i="0" dirty="0">
                <a:solidFill>
                  <a:srgbClr val="222222"/>
                </a:solidFill>
                <a:effectLst/>
                <a:latin typeface="roboto" panose="02000000000000000000" pitchFamily="2" charset="0"/>
              </a:rPr>
              <a:t>Excessive </a:t>
            </a:r>
            <a:r>
              <a:rPr lang="en-US" sz="1400" b="0" i="0" dirty="0">
                <a:solidFill>
                  <a:srgbClr val="222222"/>
                </a:solidFill>
                <a:effectLst/>
                <a:latin typeface="roboto" panose="02000000000000000000" pitchFamily="2" charset="0"/>
              </a:rPr>
              <a:t>Litter</a:t>
            </a:r>
            <a:r>
              <a:rPr lang="en-IN" altLang="en-US" sz="1400" b="0" i="0" dirty="0">
                <a:solidFill>
                  <a:srgbClr val="222222"/>
                </a:solidFill>
                <a:effectLst/>
                <a:latin typeface="roboto" panose="02000000000000000000" pitchFamily="2" charset="0"/>
              </a:rPr>
              <a:t>ing of plastic</a:t>
            </a:r>
            <a:r>
              <a:rPr lang="en-US" sz="1400" b="0" i="0" dirty="0">
                <a:solidFill>
                  <a:srgbClr val="222222"/>
                </a:solidFill>
                <a:effectLst/>
                <a:latin typeface="roboto" panose="02000000000000000000" pitchFamily="2" charset="0"/>
              </a:rPr>
              <a:t> bags</a:t>
            </a:r>
            <a:endParaRPr lang="en-US" sz="1400" b="0" i="0" dirty="0">
              <a:solidFill>
                <a:srgbClr val="222222"/>
              </a:solidFill>
              <a:effectLst/>
              <a:latin typeface="roboto" panose="02000000000000000000" pitchFamily="2" charset="0"/>
            </a:endParaRPr>
          </a:p>
          <a:p>
            <a:pPr marL="114300" indent="0">
              <a:buNone/>
            </a:pPr>
            <a:br>
              <a:rPr lang="en-US" sz="1400" dirty="0"/>
            </a:br>
            <a:r>
              <a:rPr lang="en-US" sz="1400" b="0" i="0" dirty="0">
                <a:solidFill>
                  <a:srgbClr val="222222"/>
                </a:solidFill>
                <a:effectLst/>
                <a:latin typeface="roboto" panose="02000000000000000000" pitchFamily="2" charset="0"/>
              </a:rPr>
              <a:t>Dear Sir</a:t>
            </a:r>
            <a:br>
              <a:rPr lang="en-US" sz="1400" dirty="0"/>
            </a:br>
            <a:r>
              <a:rPr lang="en-US" sz="1400" b="0" i="0" dirty="0">
                <a:solidFill>
                  <a:srgbClr val="222222"/>
                </a:solidFill>
                <a:effectLst/>
                <a:latin typeface="roboto" panose="02000000000000000000" pitchFamily="2" charset="0"/>
              </a:rPr>
              <a:t>Through the columns of your esteemed newspaper I wish to draw the attention of the government authorities to the nuisance caused by numerous polythene litter bags lying alongside the road early in the morning. It is not only an obnoxious sight but also a menace and health hazard as well.</a:t>
            </a: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p:cNvPicPr preferRelativeResize="0"/>
          <p:nvPr/>
        </p:nvPicPr>
        <p:blipFill rotWithShape="1">
          <a:blip r:embed="rId1"/>
          <a:srcRect/>
          <a:stretch>
            <a:fillRect/>
          </a:stretch>
        </p:blipFill>
        <p:spPr>
          <a:xfrm>
            <a:off x="7348096" y="101393"/>
            <a:ext cx="1232526" cy="611875"/>
          </a:xfrm>
          <a:prstGeom prst="rect">
            <a:avLst/>
          </a:prstGeom>
          <a:noFill/>
          <a:ln>
            <a:noFill/>
          </a:ln>
        </p:spPr>
      </p:pic>
    </p:spTree>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1700" y="276447"/>
            <a:ext cx="8520600" cy="4292428"/>
          </a:xfrm>
        </p:spPr>
        <p:txBody>
          <a:bodyPr/>
          <a:lstStyle/>
          <a:p>
            <a:pPr marL="114300" indent="0" algn="just">
              <a:buNone/>
            </a:pPr>
            <a:r>
              <a:rPr lang="en-US" b="0" i="0" dirty="0">
                <a:solidFill>
                  <a:srgbClr val="222222"/>
                </a:solidFill>
                <a:effectLst/>
                <a:latin typeface="roboto" panose="02000000000000000000" pitchFamily="2" charset="0"/>
              </a:rPr>
              <a:t>In order to keep their houses heat and clean, people throw litter bags anywhere. Thus they endanger the environment by causing pollution. Stray cattle poke into these polythene bags and scatter the filthy contents all around. Thus our colony virtually becomes a storehouse of garbage emitting foul smell and breeding flies, bacteria and other germs. I have written to the concerned authorities earlier also, but no action has been taken so far. I sincerely hope that my appeal will arouse the indolent officers from their slumber and make them respond to the call of duty.</a:t>
            </a:r>
            <a:endParaRPr lang="en-US" b="0" i="0" dirty="0">
              <a:solidFill>
                <a:srgbClr val="222222"/>
              </a:solidFill>
              <a:effectLst/>
              <a:latin typeface="roboto" panose="02000000000000000000" pitchFamily="2" charset="0"/>
            </a:endParaRPr>
          </a:p>
          <a:p>
            <a:pPr marL="114300" indent="0">
              <a:buNone/>
            </a:pPr>
            <a:br>
              <a:rPr lang="en-US" dirty="0"/>
            </a:br>
            <a:r>
              <a:rPr lang="en-US" b="0" i="0" dirty="0">
                <a:solidFill>
                  <a:srgbClr val="222222"/>
                </a:solidFill>
                <a:effectLst/>
                <a:latin typeface="roboto" panose="02000000000000000000" pitchFamily="2" charset="0"/>
              </a:rPr>
              <a:t>Yours faithfully</a:t>
            </a:r>
            <a:br>
              <a:rPr lang="en-US" dirty="0"/>
            </a:br>
            <a:r>
              <a:rPr lang="en-US" b="0" i="0" dirty="0" err="1">
                <a:solidFill>
                  <a:srgbClr val="222222"/>
                </a:solidFill>
                <a:effectLst/>
                <a:latin typeface="roboto" panose="02000000000000000000" pitchFamily="2" charset="0"/>
              </a:rPr>
              <a:t>Parul</a:t>
            </a:r>
            <a:r>
              <a:rPr lang="en-US" b="0" i="0" dirty="0">
                <a:solidFill>
                  <a:srgbClr val="222222"/>
                </a:solidFill>
                <a:effectLst/>
                <a:latin typeface="roboto" panose="02000000000000000000" pitchFamily="2" charset="0"/>
              </a:rPr>
              <a:t> Saxena</a:t>
            </a:r>
            <a:endParaRPr lang="en-IN" dirty="0"/>
          </a:p>
        </p:txBody>
      </p:sp>
      <p:pic>
        <p:nvPicPr>
          <p:cNvPr id="4" name="Google Shape;63;p2"/>
          <p:cNvPicPr preferRelativeResize="0"/>
          <p:nvPr/>
        </p:nvPicPr>
        <p:blipFill rotWithShape="1">
          <a:blip r:embed="rId1"/>
          <a:srcRect/>
          <a:stretch>
            <a:fillRect/>
          </a:stretch>
        </p:blipFill>
        <p:spPr>
          <a:xfrm>
            <a:off x="5259572" y="3539253"/>
            <a:ext cx="3441552" cy="122413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SOLVE/HOMEWORK</a:t>
            </a:r>
            <a:endParaRPr lang="en-IN" dirty="0"/>
          </a:p>
        </p:txBody>
      </p:sp>
      <p:sp>
        <p:nvSpPr>
          <p:cNvPr id="3" name="Text Placeholder 2"/>
          <p:cNvSpPr>
            <a:spLocks noGrp="1"/>
          </p:cNvSpPr>
          <p:nvPr>
            <p:ph type="body" idx="1"/>
          </p:nvPr>
        </p:nvSpPr>
        <p:spPr>
          <a:xfrm>
            <a:off x="311700" y="956930"/>
            <a:ext cx="8520600" cy="3611945"/>
          </a:xfrm>
        </p:spPr>
        <p:txBody>
          <a:bodyPr/>
          <a:lstStyle/>
          <a:p>
            <a:pPr algn="just">
              <a:buAutoNum type="arabicPeriod"/>
            </a:pPr>
            <a:r>
              <a:rPr lang="en-US" b="0" i="0" dirty="0">
                <a:solidFill>
                  <a:srgbClr val="222222"/>
                </a:solidFill>
                <a:effectLst/>
                <a:latin typeface="Calibri" panose="020F0502020204030204" pitchFamily="34" charset="0"/>
                <a:cs typeface="Calibri" panose="020F0502020204030204" pitchFamily="34" charset="0"/>
              </a:rPr>
              <a:t>You are Rekha Chauhan of Village Jhalawar in </a:t>
            </a:r>
            <a:r>
              <a:rPr lang="en-US" b="0" i="0" dirty="0" err="1">
                <a:solidFill>
                  <a:srgbClr val="222222"/>
                </a:solidFill>
                <a:effectLst/>
                <a:latin typeface="Calibri" panose="020F0502020204030204" pitchFamily="34" charset="0"/>
                <a:cs typeface="Calibri" panose="020F0502020204030204" pitchFamily="34" charset="0"/>
              </a:rPr>
              <a:t>Barmer</a:t>
            </a:r>
            <a:r>
              <a:rPr lang="en-US" b="0" i="0" dirty="0">
                <a:solidFill>
                  <a:srgbClr val="222222"/>
                </a:solidFill>
                <a:effectLst/>
                <a:latin typeface="Calibri" panose="020F0502020204030204" pitchFamily="34" charset="0"/>
                <a:cs typeface="Calibri" panose="020F0502020204030204" pitchFamily="34" charset="0"/>
              </a:rPr>
              <a:t> district of Rajasthan which is in the grip of a severe drought leading to deaths of men and animals due to the non-availability of water, food or fodder. Write a letter to the Editor of the Rajasthan Times, Jaipur complaining against administrative apathy and suggesting remedial/relief measures.</a:t>
            </a:r>
            <a:endParaRPr lang="en-US" b="0" i="0" dirty="0">
              <a:solidFill>
                <a:srgbClr val="222222"/>
              </a:solidFill>
              <a:effectLst/>
              <a:latin typeface="Calibri" panose="020F0502020204030204" pitchFamily="34" charset="0"/>
              <a:cs typeface="Calibri" panose="020F0502020204030204" pitchFamily="34" charset="0"/>
            </a:endParaRPr>
          </a:p>
          <a:p>
            <a:pPr marL="114300" indent="0" algn="just">
              <a:buNone/>
            </a:pPr>
            <a:endParaRPr lang="en-US" b="0" i="0" dirty="0">
              <a:solidFill>
                <a:srgbClr val="222222"/>
              </a:solidFill>
              <a:effectLst/>
              <a:latin typeface="Calibri" panose="020F0502020204030204" pitchFamily="34" charset="0"/>
              <a:cs typeface="Calibri" panose="020F0502020204030204" pitchFamily="34" charset="0"/>
            </a:endParaRPr>
          </a:p>
          <a:p>
            <a:pPr marL="114300" indent="0" algn="just">
              <a:buNone/>
            </a:pPr>
            <a:r>
              <a:rPr lang="en-US" b="0" i="0" dirty="0">
                <a:solidFill>
                  <a:srgbClr val="222222"/>
                </a:solidFill>
                <a:effectLst/>
                <a:latin typeface="Calibri" panose="020F0502020204030204" pitchFamily="34" charset="0"/>
                <a:cs typeface="Calibri" panose="020F0502020204030204" pitchFamily="34" charset="0"/>
              </a:rPr>
              <a:t>2.You are Arun/Anjali of 21 Kailash Park, New Delhi. Write a letter to the Editor of the local newspaper about the menace of stray dogs in your colony.</a:t>
            </a:r>
            <a:endParaRPr lang="en-IN" dirty="0">
              <a:latin typeface="Calibri" panose="020F0502020204030204" pitchFamily="34" charset="0"/>
              <a:cs typeface="Calibri" panose="020F0502020204030204" pitchFamily="34" charset="0"/>
            </a:endParaRPr>
          </a:p>
        </p:txBody>
      </p:sp>
      <p:pic>
        <p:nvPicPr>
          <p:cNvPr id="4" name="Google Shape;63;p2"/>
          <p:cNvPicPr preferRelativeResize="0"/>
          <p:nvPr/>
        </p:nvPicPr>
        <p:blipFill rotWithShape="1">
          <a:blip r:embed="rId1"/>
          <a:srcRect/>
          <a:stretch>
            <a:fillRect/>
          </a:stretch>
        </p:blipFill>
        <p:spPr>
          <a:xfrm>
            <a:off x="5238307" y="3638490"/>
            <a:ext cx="3441552" cy="1224133"/>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55181"/>
            <a:ext cx="8520600" cy="432391"/>
          </a:xfrm>
        </p:spPr>
        <p:txBody>
          <a:bodyPr/>
          <a:lstStyle/>
          <a:p>
            <a:pPr algn="l"/>
            <a:r>
              <a:rPr lang="en-US" sz="1800" dirty="0">
                <a:solidFill>
                  <a:srgbClr val="FF0000"/>
                </a:solidFill>
              </a:rPr>
              <a:t>INFORMAL LETTER, </a:t>
            </a:r>
            <a:r>
              <a:rPr lang="en-US" sz="1200" b="1" i="0" dirty="0">
                <a:solidFill>
                  <a:srgbClr val="222222"/>
                </a:solidFill>
                <a:effectLst/>
                <a:latin typeface="-apple-system"/>
              </a:rPr>
              <a:t>Example 1- Inviting a friend for spending a vacation together.</a:t>
            </a:r>
            <a:br>
              <a:rPr lang="en-US" sz="1200" b="0" i="0" dirty="0">
                <a:solidFill>
                  <a:srgbClr val="222222"/>
                </a:solidFill>
                <a:effectLst/>
                <a:latin typeface="-apple-system"/>
              </a:rPr>
            </a:br>
            <a:br>
              <a:rPr lang="en-US" sz="1200" dirty="0"/>
            </a:br>
            <a:endParaRPr lang="en-IN" sz="1800" dirty="0">
              <a:solidFill>
                <a:srgbClr val="FF0000"/>
              </a:solidFill>
            </a:endParaRPr>
          </a:p>
        </p:txBody>
      </p:sp>
      <p:sp>
        <p:nvSpPr>
          <p:cNvPr id="3" name="Text Placeholder 2"/>
          <p:cNvSpPr>
            <a:spLocks noGrp="1"/>
          </p:cNvSpPr>
          <p:nvPr>
            <p:ph type="body" idx="1"/>
          </p:nvPr>
        </p:nvSpPr>
        <p:spPr>
          <a:xfrm>
            <a:off x="311700" y="687572"/>
            <a:ext cx="8520600" cy="4330995"/>
          </a:xfrm>
        </p:spPr>
        <p:txBody>
          <a:bodyPr/>
          <a:lstStyle/>
          <a:p>
            <a:pPr marL="114300" indent="0" algn="l">
              <a:buNone/>
            </a:pPr>
            <a:r>
              <a:rPr lang="en-US" b="0" dirty="0">
                <a:solidFill>
                  <a:srgbClr val="222222"/>
                </a:solidFill>
                <a:effectLst/>
                <a:latin typeface="-apple-system"/>
              </a:rPr>
              <a:t>100, </a:t>
            </a:r>
            <a:r>
              <a:rPr lang="en-US" b="0" dirty="0" err="1">
                <a:solidFill>
                  <a:srgbClr val="222222"/>
                </a:solidFill>
                <a:effectLst/>
                <a:latin typeface="-apple-system"/>
              </a:rPr>
              <a:t>Navyuva</a:t>
            </a:r>
            <a:r>
              <a:rPr lang="en-US" b="0" dirty="0">
                <a:solidFill>
                  <a:srgbClr val="222222"/>
                </a:solidFill>
                <a:effectLst/>
                <a:latin typeface="-apple-system"/>
              </a:rPr>
              <a:t> Apartment,</a:t>
            </a:r>
            <a:br>
              <a:rPr lang="en-US" b="0" dirty="0">
                <a:solidFill>
                  <a:srgbClr val="222222"/>
                </a:solidFill>
                <a:effectLst/>
                <a:latin typeface="-apple-system"/>
              </a:rPr>
            </a:br>
            <a:r>
              <a:rPr lang="en-US" b="0" dirty="0" err="1">
                <a:solidFill>
                  <a:srgbClr val="222222"/>
                </a:solidFill>
                <a:effectLst/>
                <a:latin typeface="-apple-system"/>
              </a:rPr>
              <a:t>Bosebihar</a:t>
            </a:r>
            <a:r>
              <a:rPr lang="en-US" b="0" dirty="0">
                <a:solidFill>
                  <a:srgbClr val="222222"/>
                </a:solidFill>
                <a:effectLst/>
                <a:latin typeface="-apple-system"/>
              </a:rPr>
              <a:t> Avenue, Kolkata- 26</a:t>
            </a:r>
            <a:endParaRPr lang="en-US" b="0" dirty="0">
              <a:solidFill>
                <a:srgbClr val="222222"/>
              </a:solidFill>
              <a:effectLst/>
              <a:latin typeface="-apple-system"/>
            </a:endParaRPr>
          </a:p>
          <a:p>
            <a:pPr marL="114300" indent="0" algn="l">
              <a:buNone/>
            </a:pPr>
            <a:endParaRPr lang="en-US" b="0" dirty="0">
              <a:solidFill>
                <a:srgbClr val="222222"/>
              </a:solidFill>
              <a:effectLst/>
              <a:latin typeface="-apple-system"/>
            </a:endParaRPr>
          </a:p>
          <a:p>
            <a:pPr marL="114300" indent="0" algn="l">
              <a:buNone/>
            </a:pPr>
            <a:r>
              <a:rPr lang="en-US" b="0" dirty="0">
                <a:solidFill>
                  <a:srgbClr val="222222"/>
                </a:solidFill>
                <a:effectLst/>
                <a:latin typeface="-apple-system"/>
              </a:rPr>
              <a:t>January 16, 2020</a:t>
            </a:r>
            <a:endParaRPr lang="en-US" b="0" dirty="0">
              <a:solidFill>
                <a:srgbClr val="222222"/>
              </a:solidFill>
              <a:effectLst/>
              <a:latin typeface="-apple-system"/>
            </a:endParaRPr>
          </a:p>
          <a:p>
            <a:pPr marL="114300" indent="0" algn="l">
              <a:buNone/>
            </a:pPr>
            <a:endParaRPr lang="en-US" b="0" dirty="0">
              <a:solidFill>
                <a:srgbClr val="222222"/>
              </a:solidFill>
              <a:effectLst/>
              <a:latin typeface="-apple-system"/>
            </a:endParaRPr>
          </a:p>
          <a:p>
            <a:pPr marL="114300" indent="0" algn="l">
              <a:buNone/>
            </a:pPr>
            <a:r>
              <a:rPr lang="en-US" b="0" dirty="0">
                <a:solidFill>
                  <a:srgbClr val="222222"/>
                </a:solidFill>
                <a:effectLst/>
                <a:latin typeface="-apple-system"/>
              </a:rPr>
              <a:t>Dear </a:t>
            </a:r>
            <a:r>
              <a:rPr lang="en-US" b="0" dirty="0" err="1">
                <a:solidFill>
                  <a:srgbClr val="222222"/>
                </a:solidFill>
                <a:effectLst/>
                <a:latin typeface="-apple-system"/>
              </a:rPr>
              <a:t>Rudrashahi</a:t>
            </a:r>
            <a:r>
              <a:rPr lang="en-US" b="0" dirty="0">
                <a:solidFill>
                  <a:srgbClr val="222222"/>
                </a:solidFill>
                <a:effectLst/>
                <a:latin typeface="-apple-system"/>
              </a:rPr>
              <a:t>,</a:t>
            </a:r>
            <a:endParaRPr lang="en-US" b="0" dirty="0">
              <a:solidFill>
                <a:srgbClr val="222222"/>
              </a:solidFill>
              <a:effectLst/>
              <a:latin typeface="-apple-system"/>
            </a:endParaRPr>
          </a:p>
          <a:p>
            <a:pPr marL="114300" indent="0" algn="l">
              <a:buNone/>
            </a:pPr>
            <a:endParaRPr lang="en-US" b="0" dirty="0">
              <a:solidFill>
                <a:srgbClr val="222222"/>
              </a:solidFill>
              <a:effectLst/>
              <a:latin typeface="-apple-system"/>
            </a:endParaRPr>
          </a:p>
          <a:p>
            <a:pPr marL="114300" indent="0" algn="l">
              <a:buNone/>
            </a:pPr>
            <a:r>
              <a:rPr lang="en-US" b="0" dirty="0">
                <a:solidFill>
                  <a:srgbClr val="222222"/>
                </a:solidFill>
                <a:effectLst/>
                <a:latin typeface="-apple-system"/>
              </a:rPr>
              <a:t>It’s been a long time since we met. How are you? I hope you are doing well? I hope this letter finds you in good health.</a:t>
            </a:r>
            <a:endParaRPr lang="en-US" b="0" dirty="0">
              <a:solidFill>
                <a:srgbClr val="222222"/>
              </a:solidFill>
              <a:effectLst/>
              <a:latin typeface="-apple-system"/>
            </a:endParaRPr>
          </a:p>
          <a:p>
            <a:pPr marL="114300" indent="0" algn="l">
              <a:buNone/>
            </a:pPr>
            <a:r>
              <a:rPr lang="en-US" b="0" dirty="0">
                <a:solidFill>
                  <a:srgbClr val="222222"/>
                </a:solidFill>
                <a:effectLst/>
                <a:latin typeface="-apple-system"/>
              </a:rPr>
              <a:t>As you know that summer vacation has already started, I was thinking of spending the vacations together in Mumbai. I want you to take you out on the city tour as well as introduce my friends and family to you. I would love to go out and have street food with you. We can enjoy some time near Marine Drive.</a:t>
            </a:r>
            <a:endParaRPr lang="en-US" b="0" dirty="0">
              <a:solidFill>
                <a:srgbClr val="222222"/>
              </a:solidFill>
              <a:effectLst/>
              <a:latin typeface="-apple-system"/>
            </a:endParaRPr>
          </a:p>
          <a:p>
            <a:pPr marL="114300" indent="0" algn="l">
              <a:buNone/>
            </a:pPr>
            <a:endParaRPr lang="en-US" b="0" dirty="0">
              <a:solidFill>
                <a:srgbClr val="222222"/>
              </a:solidFill>
              <a:effectLst/>
              <a:latin typeface="-apple-system"/>
            </a:endParaRPr>
          </a:p>
          <a:p>
            <a:pPr marL="114300" indent="0">
              <a:buNone/>
            </a:pPr>
            <a:endParaRPr lang="en-IN" dirty="0"/>
          </a:p>
        </p:txBody>
      </p:sp>
      <p:pic>
        <p:nvPicPr>
          <p:cNvPr id="4" name="Google Shape;63;p2"/>
          <p:cNvPicPr preferRelativeResize="0"/>
          <p:nvPr/>
        </p:nvPicPr>
        <p:blipFill rotWithShape="1">
          <a:blip r:embed="rId1"/>
          <a:srcRect/>
          <a:stretch>
            <a:fillRect/>
          </a:stretch>
        </p:blipFill>
        <p:spPr>
          <a:xfrm>
            <a:off x="5188688" y="1347617"/>
            <a:ext cx="3441552" cy="122413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1700" y="389860"/>
            <a:ext cx="8520600" cy="4179015"/>
          </a:xfrm>
        </p:spPr>
        <p:txBody>
          <a:bodyPr/>
          <a:lstStyle/>
          <a:p>
            <a:pPr marL="114300" indent="0">
              <a:buNone/>
            </a:pPr>
            <a:r>
              <a:rPr lang="en-US" sz="2400" b="0" dirty="0">
                <a:solidFill>
                  <a:srgbClr val="222222"/>
                </a:solidFill>
                <a:effectLst/>
                <a:latin typeface="-apple-system"/>
              </a:rPr>
              <a:t>I am just excited at the thought of me and you spending the vacations together. I just hope that you share your response with me and let me know if it possible for you to come to my place.</a:t>
            </a:r>
            <a:endParaRPr lang="en-US" sz="2400" b="0" dirty="0">
              <a:solidFill>
                <a:srgbClr val="222222"/>
              </a:solidFill>
              <a:effectLst/>
              <a:latin typeface="-apple-system"/>
            </a:endParaRPr>
          </a:p>
          <a:p>
            <a:pPr marL="114300" indent="0">
              <a:buNone/>
            </a:pPr>
            <a:endParaRPr lang="en-US" sz="2400" b="0" dirty="0">
              <a:solidFill>
                <a:srgbClr val="222222"/>
              </a:solidFill>
              <a:effectLst/>
              <a:latin typeface="-apple-system"/>
            </a:endParaRPr>
          </a:p>
          <a:p>
            <a:pPr marL="114300" indent="0">
              <a:buNone/>
            </a:pPr>
            <a:r>
              <a:rPr lang="en-US" sz="2400" b="0" dirty="0">
                <a:solidFill>
                  <a:srgbClr val="222222"/>
                </a:solidFill>
                <a:effectLst/>
                <a:latin typeface="-apple-system"/>
              </a:rPr>
              <a:t>With lots of love,</a:t>
            </a:r>
            <a:br>
              <a:rPr lang="en-US" sz="2400" b="0" dirty="0">
                <a:solidFill>
                  <a:srgbClr val="222222"/>
                </a:solidFill>
                <a:effectLst/>
                <a:latin typeface="-apple-system"/>
              </a:rPr>
            </a:br>
            <a:r>
              <a:rPr lang="en-US" sz="2400" b="0" dirty="0">
                <a:solidFill>
                  <a:srgbClr val="222222"/>
                </a:solidFill>
                <a:effectLst/>
                <a:latin typeface="-apple-system"/>
              </a:rPr>
              <a:t>Yours lovingly,</a:t>
            </a:r>
            <a:br>
              <a:rPr lang="en-US" sz="2400" b="0" dirty="0">
                <a:solidFill>
                  <a:srgbClr val="222222"/>
                </a:solidFill>
                <a:effectLst/>
                <a:latin typeface="-apple-system"/>
              </a:rPr>
            </a:br>
            <a:r>
              <a:rPr lang="en-US" sz="2400" b="0" dirty="0" err="1">
                <a:solidFill>
                  <a:srgbClr val="222222"/>
                </a:solidFill>
                <a:effectLst/>
                <a:latin typeface="-apple-system"/>
              </a:rPr>
              <a:t>Sakhhi</a:t>
            </a:r>
            <a:endParaRPr lang="en-US" sz="2400" b="0" dirty="0">
              <a:solidFill>
                <a:srgbClr val="222222"/>
              </a:solidFill>
              <a:effectLst/>
              <a:latin typeface="-apple-system"/>
            </a:endParaRPr>
          </a:p>
          <a:p>
            <a:pPr marL="114300" indent="0">
              <a:buNone/>
            </a:pPr>
            <a:r>
              <a:rPr lang="en-US" sz="2400" dirty="0">
                <a:solidFill>
                  <a:srgbClr val="222222"/>
                </a:solidFill>
                <a:latin typeface="-apple-system"/>
              </a:rPr>
              <a:t>HOMEWORK—</a:t>
            </a:r>
            <a:endParaRPr lang="en-US" sz="2400" dirty="0">
              <a:solidFill>
                <a:srgbClr val="222222"/>
              </a:solidFill>
              <a:latin typeface="-apple-system"/>
            </a:endParaRPr>
          </a:p>
          <a:p>
            <a:pPr marL="114300" indent="0">
              <a:buNone/>
            </a:pPr>
            <a:r>
              <a:rPr lang="en-US" sz="2400" b="1" i="0" dirty="0">
                <a:solidFill>
                  <a:srgbClr val="222222"/>
                </a:solidFill>
                <a:effectLst/>
                <a:latin typeface="-apple-system"/>
              </a:rPr>
              <a:t>Letter to a friend for speedy recovery</a:t>
            </a:r>
            <a:endParaRPr lang="en-US" sz="2400" b="0" dirty="0">
              <a:solidFill>
                <a:srgbClr val="222222"/>
              </a:solidFill>
              <a:effectLst/>
              <a:latin typeface="-apple-system"/>
            </a:endParaRPr>
          </a:p>
          <a:p>
            <a:endParaRPr lang="en-IN" dirty="0"/>
          </a:p>
        </p:txBody>
      </p:sp>
      <p:pic>
        <p:nvPicPr>
          <p:cNvPr id="4" name="Google Shape;63;p2"/>
          <p:cNvPicPr preferRelativeResize="0"/>
          <p:nvPr/>
        </p:nvPicPr>
        <p:blipFill rotWithShape="1">
          <a:blip r:embed="rId1"/>
          <a:srcRect/>
          <a:stretch>
            <a:fillRect/>
          </a:stretch>
        </p:blipFill>
        <p:spPr>
          <a:xfrm>
            <a:off x="5061097" y="2334230"/>
            <a:ext cx="3441552" cy="1224133"/>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40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2951</Words>
  <Application>WPS Presentation</Application>
  <PresentationFormat>On-screen Show (16:9)</PresentationFormat>
  <Paragraphs>49</Paragraphs>
  <Slides>8</Slides>
  <Notes>2</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8</vt:i4>
      </vt:variant>
    </vt:vector>
  </HeadingPairs>
  <TitlesOfParts>
    <vt:vector size="21" baseType="lpstr">
      <vt:lpstr>Arial</vt:lpstr>
      <vt:lpstr>SimSun</vt:lpstr>
      <vt:lpstr>Wingdings</vt:lpstr>
      <vt:lpstr>Arial</vt:lpstr>
      <vt:lpstr>Calibri</vt:lpstr>
      <vt:lpstr>Calibri</vt:lpstr>
      <vt:lpstr>roboto</vt:lpstr>
      <vt:lpstr>Verdana</vt:lpstr>
      <vt:lpstr>-apple-system</vt:lpstr>
      <vt:lpstr>Segoe Print</vt:lpstr>
      <vt:lpstr>Microsoft YaHei</vt:lpstr>
      <vt:lpstr>Arial Unicode MS</vt:lpstr>
      <vt:lpstr>Simple Light</vt:lpstr>
      <vt:lpstr>PowerPoint 演示文稿</vt:lpstr>
      <vt:lpstr>You have noticed many polythene bags full of litter lying along the road early in the morning. These litter bags cause pollution. You have already written to the concerned authorities, but no action has been taken so far. Write a letter to the Editor of a leading newspaper expressing your views on the nuisance created by plastic bags full of litter. Sign yourself as Parul /Prem Saxena, of B-22, Lajpat Nagar, New Delhi.</vt:lpstr>
      <vt:lpstr>SOLUTION</vt:lpstr>
      <vt:lpstr>PowerPoint 演示文稿</vt:lpstr>
      <vt:lpstr>SOLVE/HOMEWORK</vt:lpstr>
      <vt:lpstr>INFORMAL LETTER, Example 1- Inviting a friend for spending a vacation together.  </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Ankit Mishra</cp:lastModifiedBy>
  <cp:revision>225</cp:revision>
  <dcterms:created xsi:type="dcterms:W3CDTF">2021-09-16T03:55:36Z</dcterms:created>
  <dcterms:modified xsi:type="dcterms:W3CDTF">2021-09-16T03:57:22Z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D881E0A0A19941BC98DC1FBEFA727AF6</vt:lpwstr>
  </property>
  <property fmtid="{D5CDD505-2E9C-101B-9397-08002B2CF9AE}" pid="3" name="KSOProductBuildVer">
    <vt:lpwstr>1033-11.2.0.10258</vt:lpwstr>
  </property>
</Properties>
</file>