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3" r:id="rId3"/>
    <p:sldId id="269" r:id="rId4"/>
    <p:sldId id="273" r:id="rId5"/>
    <p:sldId id="257" r:id="rId6"/>
    <p:sldId id="258" r:id="rId7"/>
    <p:sldId id="268" r:id="rId8"/>
    <p:sldId id="271" r:id="rId9"/>
    <p:sldId id="272" r:id="rId10"/>
    <p:sldId id="274"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jpe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hyperlink" Target="https://www.successcds.net/learn-english/writing-skills/letter-writing-format-formal-letter-informal-letter-samples-topics.html"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457200"/>
            <a:ext cx="8534400" cy="6172200"/>
          </a:xfrm>
        </p:spPr>
        <p:txBody>
          <a:bodyPr/>
          <a:lstStyle/>
          <a:p>
            <a:endParaRPr lang="en-US" dirty="0"/>
          </a:p>
          <a:p>
            <a:endParaRPr lang="en-US" dirty="0"/>
          </a:p>
          <a:p>
            <a:pPr algn="just"/>
            <a:r>
              <a:rPr lang="en-US" b="1" dirty="0">
                <a:solidFill>
                  <a:srgbClr val="FF0000"/>
                </a:solidFill>
              </a:rPr>
              <a:t>WELCOME TO ODM ONLINE CLASS</a:t>
            </a:r>
            <a:endParaRPr lang="en-US" b="1" dirty="0">
              <a:solidFill>
                <a:srgbClr val="FF0000"/>
              </a:solidFill>
            </a:endParaRPr>
          </a:p>
          <a:p>
            <a:pPr algn="just"/>
            <a:r>
              <a:rPr lang="en-US" b="1" dirty="0">
                <a:solidFill>
                  <a:srgbClr val="FF0000"/>
                </a:solidFill>
              </a:rPr>
              <a:t>SUB-ENGLISH EVERGREEN</a:t>
            </a:r>
            <a:endParaRPr lang="en-US" b="1" dirty="0">
              <a:solidFill>
                <a:srgbClr val="FF0000"/>
              </a:solidFill>
            </a:endParaRPr>
          </a:p>
          <a:p>
            <a:pPr algn="just"/>
            <a:r>
              <a:rPr lang="en-US" b="1" dirty="0">
                <a:solidFill>
                  <a:srgbClr val="FF0000"/>
                </a:solidFill>
              </a:rPr>
              <a:t>LETTER TO THE EDITOR</a:t>
            </a:r>
            <a:endParaRPr lang="en-US" b="1" dirty="0">
              <a:solidFill>
                <a:srgbClr val="FF0000"/>
              </a:solidFill>
            </a:endParaRPr>
          </a:p>
          <a:p>
            <a:pPr algn="just"/>
            <a:r>
              <a:rPr lang="en-US" b="1" dirty="0">
                <a:solidFill>
                  <a:srgbClr val="FF0000"/>
                </a:solidFill>
              </a:rPr>
              <a:t>PERIOD-1</a:t>
            </a:r>
            <a:endParaRPr lang="en-US" b="1" dirty="0">
              <a:solidFill>
                <a:srgbClr val="FF0000"/>
              </a:solidFill>
            </a:endParaRPr>
          </a:p>
          <a:p>
            <a:pPr algn="just"/>
            <a:endParaRPr lang="en-US" dirty="0">
              <a:solidFill>
                <a:srgbClr val="FF0000"/>
              </a:solidFill>
            </a:endParaRPr>
          </a:p>
        </p:txBody>
      </p:sp>
      <p:pic>
        <p:nvPicPr>
          <p:cNvPr id="4" name="Google Shape;55;p13"/>
          <p:cNvPicPr preferRelativeResize="0"/>
          <p:nvPr/>
        </p:nvPicPr>
        <p:blipFill rotWithShape="1">
          <a:blip r:embed="rId1" cstate="print"/>
          <a:srcRect/>
          <a:stretch>
            <a:fillRect/>
          </a:stretch>
        </p:blipFill>
        <p:spPr>
          <a:xfrm>
            <a:off x="5943600" y="533400"/>
            <a:ext cx="2819400" cy="783575"/>
          </a:xfrm>
          <a:prstGeom prst="rect">
            <a:avLst/>
          </a:prstGeom>
          <a:noFill/>
          <a:ln>
            <a:noFill/>
          </a:ln>
        </p:spPr>
      </p:pic>
      <p:pic>
        <p:nvPicPr>
          <p:cNvPr id="5" name="Google Shape;54;p13"/>
          <p:cNvPicPr preferRelativeResize="0"/>
          <p:nvPr/>
        </p:nvPicPr>
        <p:blipFill rotWithShape="1">
          <a:blip r:embed="rId2"/>
          <a:srcRect/>
          <a:stretch>
            <a:fillRect/>
          </a:stretch>
        </p:blipFill>
        <p:spPr>
          <a:xfrm>
            <a:off x="304800" y="4800600"/>
            <a:ext cx="8534400" cy="17526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10600" cy="5943600"/>
          </a:xfrm>
        </p:spPr>
        <p:txBody>
          <a:bodyPr/>
          <a:lstStyle/>
          <a:p>
            <a:pPr>
              <a:buNone/>
            </a:pPr>
            <a:endParaRPr lang="en-US" dirty="0"/>
          </a:p>
          <a:p>
            <a:pPr>
              <a:buNone/>
            </a:pPr>
            <a:endParaRPr lang="en-US" dirty="0"/>
          </a:p>
          <a:p>
            <a:pPr>
              <a:buNone/>
            </a:pPr>
            <a:endParaRPr lang="en-US" b="1" dirty="0"/>
          </a:p>
          <a:p>
            <a:pPr>
              <a:buNone/>
            </a:pPr>
            <a:r>
              <a:rPr lang="en-US" b="1" dirty="0"/>
              <a:t>			  </a:t>
            </a:r>
            <a:r>
              <a:rPr lang="en-US" sz="5000" b="1" dirty="0">
                <a:solidFill>
                  <a:srgbClr val="FF0000"/>
                </a:solidFill>
              </a:rPr>
              <a:t>THANK YOU</a:t>
            </a:r>
            <a:endParaRPr lang="en-US" sz="5000" b="1" dirty="0">
              <a:solidFill>
                <a:srgbClr val="FF0000"/>
              </a:solidFill>
            </a:endParaRPr>
          </a:p>
          <a:p>
            <a:pPr>
              <a:buNone/>
            </a:pPr>
            <a:r>
              <a:rPr lang="en-US" sz="5000" b="1" dirty="0">
                <a:solidFill>
                  <a:srgbClr val="FF0000"/>
                </a:solidFill>
              </a:rPr>
              <a:t>  ODM EDUCATIONAL GROUP</a:t>
            </a:r>
            <a:endParaRPr lang="en-US" sz="5000" b="1" dirty="0">
              <a:solidFill>
                <a:srgbClr val="FF0000"/>
              </a:solidFill>
            </a:endParaRPr>
          </a:p>
          <a:p>
            <a:pPr>
              <a:buNone/>
            </a:pPr>
            <a:endParaRPr lang="en-US" dirty="0"/>
          </a:p>
          <a:p>
            <a:pPr>
              <a:buNone/>
            </a:pPr>
            <a:endParaRPr lang="en-US" dirty="0"/>
          </a:p>
          <a:p>
            <a:pPr>
              <a:buNone/>
            </a:pPr>
            <a:endParaRPr lang="en-US" dirty="0"/>
          </a:p>
        </p:txBody>
      </p:sp>
      <p:pic>
        <p:nvPicPr>
          <p:cNvPr id="4" name="Google Shape;55;p13"/>
          <p:cNvPicPr preferRelativeResize="0"/>
          <p:nvPr/>
        </p:nvPicPr>
        <p:blipFill rotWithShape="1">
          <a:blip r:embed="rId1" cstate="print"/>
          <a:srcRect/>
          <a:stretch>
            <a:fillRect/>
          </a:stretch>
        </p:blipFill>
        <p:spPr>
          <a:xfrm>
            <a:off x="5486400" y="609600"/>
            <a:ext cx="2743200" cy="935975"/>
          </a:xfrm>
          <a:prstGeom prst="rect">
            <a:avLst/>
          </a:prstGeom>
          <a:noFill/>
          <a:ln>
            <a:noFill/>
          </a:ln>
        </p:spPr>
      </p:pic>
      <p:pic>
        <p:nvPicPr>
          <p:cNvPr id="5" name="Google Shape;54;p13"/>
          <p:cNvPicPr preferRelativeResize="0"/>
          <p:nvPr/>
        </p:nvPicPr>
        <p:blipFill rotWithShape="1">
          <a:blip r:embed="rId2"/>
          <a:srcRect/>
          <a:stretch>
            <a:fillRect/>
          </a:stretch>
        </p:blipFill>
        <p:spPr>
          <a:xfrm>
            <a:off x="304800" y="4724400"/>
            <a:ext cx="8534400" cy="1676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534400" cy="6202363"/>
          </a:xfrm>
        </p:spPr>
        <p:txBody>
          <a:bodyPr>
            <a:normAutofit/>
          </a:bodyPr>
          <a:lstStyle/>
          <a:p>
            <a:pPr marL="0" indent="0">
              <a:buNone/>
            </a:pPr>
            <a:endParaRPr lang="en-IN" sz="2400" b="0" i="0" dirty="0">
              <a:solidFill>
                <a:srgbClr val="202122"/>
              </a:solidFill>
              <a:effectLst/>
              <a:latin typeface="Arial" panose="020B0604020202020204" pitchFamily="34" charset="0"/>
            </a:endParaRPr>
          </a:p>
          <a:p>
            <a:pPr marL="0" indent="0">
              <a:buNone/>
            </a:pPr>
            <a:endParaRPr lang="en-IN" sz="2400" dirty="0">
              <a:solidFill>
                <a:srgbClr val="202122"/>
              </a:solidFill>
              <a:latin typeface="Arial" panose="020B0604020202020204" pitchFamily="34" charset="0"/>
            </a:endParaRPr>
          </a:p>
          <a:p>
            <a:pPr marL="0" indent="0">
              <a:buNone/>
            </a:pPr>
            <a:endParaRPr lang="en-IN" sz="2400" b="0" i="0" dirty="0">
              <a:solidFill>
                <a:srgbClr val="202122"/>
              </a:solidFill>
              <a:effectLst/>
            </a:endParaRPr>
          </a:p>
          <a:p>
            <a:pPr algn="l"/>
            <a:r>
              <a:rPr lang="en-US" sz="1800" b="0" i="0" dirty="0">
                <a:solidFill>
                  <a:srgbClr val="000000"/>
                </a:solidFill>
                <a:effectLst/>
              </a:rPr>
              <a:t>A </a:t>
            </a:r>
            <a:r>
              <a:rPr lang="en-US" sz="1800" b="1" i="0" dirty="0">
                <a:solidFill>
                  <a:srgbClr val="000000"/>
                </a:solidFill>
                <a:effectLst/>
              </a:rPr>
              <a:t>Letter to the Editor</a:t>
            </a:r>
            <a:r>
              <a:rPr lang="en-US" sz="1800" b="0" i="0" dirty="0">
                <a:solidFill>
                  <a:srgbClr val="000000"/>
                </a:solidFill>
                <a:effectLst/>
              </a:rPr>
              <a:t> may be written to the editor of a newspaper or a magazine. It is written to highlight a social issue or problem. It can also be written in order to get it published in the said medium.</a:t>
            </a:r>
            <a:br>
              <a:rPr lang="en-US" sz="1800" b="0" i="0" dirty="0">
                <a:solidFill>
                  <a:srgbClr val="000000"/>
                </a:solidFill>
                <a:effectLst/>
              </a:rPr>
            </a:br>
            <a:r>
              <a:rPr lang="en-US" sz="1800" b="0" i="0" dirty="0">
                <a:solidFill>
                  <a:srgbClr val="000000"/>
                </a:solidFill>
                <a:effectLst/>
              </a:rPr>
              <a:t>As it is a </a:t>
            </a:r>
            <a:r>
              <a:rPr lang="en-US" sz="1800" b="1" i="0" u="none" strike="noStrike" dirty="0">
                <a:solidFill>
                  <a:srgbClr val="337AB7"/>
                </a:solidFill>
                <a:effectLst/>
                <a:hlinkClick r:id="rId1"/>
              </a:rPr>
              <a:t>formal letter</a:t>
            </a:r>
            <a:r>
              <a:rPr lang="en-US" sz="1800" b="1" i="0" dirty="0">
                <a:solidFill>
                  <a:srgbClr val="000000"/>
                </a:solidFill>
                <a:effectLst/>
              </a:rPr>
              <a:t>,</a:t>
            </a:r>
            <a:r>
              <a:rPr lang="en-US" sz="1800" b="0" i="0" dirty="0">
                <a:solidFill>
                  <a:srgbClr val="000000"/>
                </a:solidFill>
                <a:effectLst/>
              </a:rPr>
              <a:t> the format has to be followed strictly. Only formal language can be used.</a:t>
            </a:r>
            <a:br>
              <a:rPr lang="en-US" sz="1800" b="0" i="0" dirty="0">
                <a:solidFill>
                  <a:srgbClr val="000000"/>
                </a:solidFill>
                <a:effectLst/>
              </a:rPr>
            </a:br>
            <a:endParaRPr lang="en-US" sz="1800" b="0" i="0" dirty="0">
              <a:solidFill>
                <a:srgbClr val="000000"/>
              </a:solidFill>
              <a:effectLst/>
            </a:endParaRPr>
          </a:p>
          <a:p>
            <a:pPr algn="l"/>
            <a:r>
              <a:rPr lang="en-US" sz="1800" b="0" i="0" dirty="0">
                <a:solidFill>
                  <a:srgbClr val="000000"/>
                </a:solidFill>
                <a:effectLst/>
              </a:rPr>
              <a:t>A </a:t>
            </a:r>
            <a:r>
              <a:rPr lang="en-US" sz="1800" b="1" i="1" dirty="0">
                <a:solidFill>
                  <a:srgbClr val="000000"/>
                </a:solidFill>
                <a:effectLst/>
              </a:rPr>
              <a:t>letter to the editor</a:t>
            </a:r>
            <a:r>
              <a:rPr lang="en-US" sz="1800" b="0" i="0" dirty="0">
                <a:solidFill>
                  <a:srgbClr val="000000"/>
                </a:solidFill>
                <a:effectLst/>
              </a:rPr>
              <a:t> is a </a:t>
            </a:r>
            <a:r>
              <a:rPr lang="en-US" sz="1800" b="1" i="0" dirty="0">
                <a:solidFill>
                  <a:srgbClr val="000000"/>
                </a:solidFill>
                <a:effectLst/>
              </a:rPr>
              <a:t>formal letter</a:t>
            </a:r>
            <a:r>
              <a:rPr lang="en-US" sz="1800" b="0" i="0" dirty="0">
                <a:solidFill>
                  <a:srgbClr val="000000"/>
                </a:solidFill>
                <a:effectLst/>
              </a:rPr>
              <a:t> and in the examination, students are asked to write a letter to the editor</a:t>
            </a:r>
            <a:endParaRPr lang="en-US" sz="1800" b="0" i="0" dirty="0">
              <a:solidFill>
                <a:srgbClr val="000000"/>
              </a:solidFill>
              <a:effectLst/>
            </a:endParaRPr>
          </a:p>
          <a:p>
            <a:pPr marL="0" indent="0">
              <a:buNone/>
            </a:pPr>
            <a:endParaRPr lang="en-IN" sz="2300" b="0" i="0" dirty="0">
              <a:solidFill>
                <a:srgbClr val="202122"/>
              </a:solidFill>
              <a:effectLst/>
            </a:endParaRPr>
          </a:p>
        </p:txBody>
      </p:sp>
      <p:pic>
        <p:nvPicPr>
          <p:cNvPr id="2" name="Google Shape;55;p13"/>
          <p:cNvPicPr preferRelativeResize="0"/>
          <p:nvPr/>
        </p:nvPicPr>
        <p:blipFill rotWithShape="1">
          <a:blip r:embed="rId2" cstate="print"/>
          <a:srcRect/>
          <a:stretch>
            <a:fillRect/>
          </a:stretch>
        </p:blipFill>
        <p:spPr>
          <a:xfrm>
            <a:off x="457200" y="152400"/>
            <a:ext cx="8305800" cy="1035621"/>
          </a:xfrm>
          <a:prstGeom prst="rect">
            <a:avLst/>
          </a:prstGeom>
          <a:noFill/>
          <a:ln>
            <a:noFill/>
          </a:ln>
        </p:spPr>
      </p:pic>
      <p:pic>
        <p:nvPicPr>
          <p:cNvPr id="5" name="Google Shape;54;p13"/>
          <p:cNvPicPr preferRelativeResize="0"/>
          <p:nvPr/>
        </p:nvPicPr>
        <p:blipFill rotWithShape="1">
          <a:blip r:embed="rId3"/>
          <a:srcRect/>
          <a:stretch>
            <a:fillRect/>
          </a:stretch>
        </p:blipFill>
        <p:spPr>
          <a:xfrm>
            <a:off x="228600" y="4602163"/>
            <a:ext cx="8534400" cy="1752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91600" cy="6553200"/>
          </a:xfrm>
        </p:spPr>
        <p:txBody>
          <a:bodyPr>
            <a:normAutofit fontScale="85000" lnSpcReduction="10000"/>
          </a:bodyPr>
          <a:lstStyle/>
          <a:p>
            <a:pPr marL="0" indent="0" algn="l">
              <a:buNone/>
            </a:pPr>
            <a:r>
              <a:rPr lang="en-US" sz="1700" b="0" i="0" dirty="0">
                <a:solidFill>
                  <a:srgbClr val="000000"/>
                </a:solidFill>
                <a:effectLst/>
              </a:rPr>
              <a:t>The format of a </a:t>
            </a:r>
            <a:r>
              <a:rPr lang="en-US" sz="1700" b="1" i="0" dirty="0">
                <a:solidFill>
                  <a:srgbClr val="000000"/>
                </a:solidFill>
                <a:effectLst/>
              </a:rPr>
              <a:t>letter to the editor of a Newspaper</a:t>
            </a:r>
            <a:r>
              <a:rPr lang="en-US" sz="1700" b="0" i="0" dirty="0">
                <a:solidFill>
                  <a:srgbClr val="000000"/>
                </a:solidFill>
                <a:effectLst/>
              </a:rPr>
              <a:t> is as follows –</a:t>
            </a:r>
            <a:br>
              <a:rPr lang="en-US" sz="1700" b="0" i="0" dirty="0">
                <a:solidFill>
                  <a:srgbClr val="000000"/>
                </a:solidFill>
                <a:effectLst/>
              </a:rPr>
            </a:br>
            <a:endParaRPr lang="en-US" sz="1700" b="0" i="0" dirty="0">
              <a:solidFill>
                <a:srgbClr val="000000"/>
              </a:solidFill>
              <a:effectLst/>
            </a:endParaRPr>
          </a:p>
          <a:p>
            <a:pPr marL="0" indent="0" algn="l">
              <a:buNone/>
            </a:pPr>
            <a:r>
              <a:rPr lang="en-US" sz="1900" b="0" i="0" dirty="0">
                <a:solidFill>
                  <a:srgbClr val="000000"/>
                </a:solidFill>
                <a:effectLst/>
              </a:rPr>
              <a:t>1</a:t>
            </a:r>
            <a:r>
              <a:rPr lang="en-US" sz="1900" b="1" i="0" dirty="0">
                <a:solidFill>
                  <a:srgbClr val="000000"/>
                </a:solidFill>
                <a:effectLst/>
              </a:rPr>
              <a:t>. Sender’s address</a:t>
            </a:r>
            <a:r>
              <a:rPr lang="en-US" sz="1900" b="0" i="0" dirty="0">
                <a:solidFill>
                  <a:srgbClr val="000000"/>
                </a:solidFill>
                <a:effectLst/>
              </a:rPr>
              <a:t>: The address and contact details of the sender are written here. Include an email and phone number, if required or if mentioned in the question.</a:t>
            </a:r>
            <a:br>
              <a:rPr lang="en-US" sz="1900" b="0" i="0" dirty="0">
                <a:solidFill>
                  <a:srgbClr val="000000"/>
                </a:solidFill>
                <a:effectLst/>
              </a:rPr>
            </a:br>
            <a:endParaRPr lang="en-US" sz="1900" b="0" i="0" dirty="0">
              <a:solidFill>
                <a:srgbClr val="000000"/>
              </a:solidFill>
              <a:effectLst/>
            </a:endParaRPr>
          </a:p>
          <a:p>
            <a:pPr marL="0" indent="0" algn="l">
              <a:buNone/>
            </a:pPr>
            <a:r>
              <a:rPr lang="en-US" sz="1900" b="0" i="0" dirty="0">
                <a:solidFill>
                  <a:srgbClr val="000000"/>
                </a:solidFill>
                <a:effectLst/>
              </a:rPr>
              <a:t>2. </a:t>
            </a:r>
            <a:r>
              <a:rPr lang="en-US" sz="1900" b="1" i="0" dirty="0">
                <a:solidFill>
                  <a:srgbClr val="000000"/>
                </a:solidFill>
                <a:effectLst/>
              </a:rPr>
              <a:t>Date:</a:t>
            </a:r>
            <a:r>
              <a:rPr lang="en-US" sz="1900" b="0" i="0" dirty="0">
                <a:solidFill>
                  <a:srgbClr val="000000"/>
                </a:solidFill>
                <a:effectLst/>
              </a:rPr>
              <a:t> The date is written below the sender’s address after Leaving one space or line.</a:t>
            </a:r>
            <a:br>
              <a:rPr lang="en-US" sz="1900" b="0" i="0" dirty="0">
                <a:solidFill>
                  <a:srgbClr val="000000"/>
                </a:solidFill>
                <a:effectLst/>
              </a:rPr>
            </a:br>
            <a:endParaRPr lang="en-US" sz="1900" b="0" i="0" dirty="0">
              <a:solidFill>
                <a:srgbClr val="000000"/>
              </a:solidFill>
              <a:effectLst/>
            </a:endParaRPr>
          </a:p>
          <a:p>
            <a:pPr marL="0" indent="0" algn="l">
              <a:buNone/>
            </a:pPr>
            <a:r>
              <a:rPr lang="en-US" sz="1900" b="0" i="0" dirty="0">
                <a:solidFill>
                  <a:srgbClr val="000000"/>
                </a:solidFill>
                <a:effectLst/>
              </a:rPr>
              <a:t>3.</a:t>
            </a:r>
            <a:r>
              <a:rPr lang="en-US" sz="1900" b="1" i="0" dirty="0">
                <a:solidFill>
                  <a:srgbClr val="000000"/>
                </a:solidFill>
                <a:effectLst/>
              </a:rPr>
              <a:t> Receiving Editor’s address</a:t>
            </a:r>
            <a:r>
              <a:rPr lang="en-US" sz="1900" b="0" i="0" dirty="0">
                <a:solidFill>
                  <a:srgbClr val="000000"/>
                </a:solidFill>
                <a:effectLst/>
              </a:rPr>
              <a:t>: The address of the recipient of the mail i.e. the editor is written here.</a:t>
            </a:r>
            <a:br>
              <a:rPr lang="en-US" sz="1900" b="0" i="0" dirty="0">
                <a:solidFill>
                  <a:srgbClr val="000000"/>
                </a:solidFill>
                <a:effectLst/>
              </a:rPr>
            </a:br>
            <a:endParaRPr lang="en-US" sz="1900" b="0" i="0" dirty="0">
              <a:solidFill>
                <a:srgbClr val="000000"/>
              </a:solidFill>
              <a:effectLst/>
            </a:endParaRPr>
          </a:p>
          <a:p>
            <a:pPr marL="0" indent="0" algn="l">
              <a:buNone/>
            </a:pPr>
            <a:r>
              <a:rPr lang="en-US" sz="1900" b="0" i="0" dirty="0">
                <a:solidFill>
                  <a:srgbClr val="000000"/>
                </a:solidFill>
                <a:effectLst/>
              </a:rPr>
              <a:t>4.</a:t>
            </a:r>
            <a:r>
              <a:rPr lang="en-US" sz="1900" b="1" i="0" dirty="0">
                <a:solidFill>
                  <a:srgbClr val="000000"/>
                </a:solidFill>
                <a:effectLst/>
              </a:rPr>
              <a:t> Subject of the letter</a:t>
            </a:r>
            <a:r>
              <a:rPr lang="en-US" sz="1900" b="0" i="0" dirty="0">
                <a:solidFill>
                  <a:srgbClr val="000000"/>
                </a:solidFill>
                <a:effectLst/>
              </a:rPr>
              <a:t>: The main purpose of the letterforms the subject. It must be written in one line. It must convey the matter for which the letter is written.</a:t>
            </a:r>
            <a:br>
              <a:rPr lang="en-US" sz="1900" b="0" i="0" dirty="0">
                <a:solidFill>
                  <a:srgbClr val="000000"/>
                </a:solidFill>
                <a:effectLst/>
              </a:rPr>
            </a:br>
            <a:endParaRPr lang="en-US" sz="1900" b="0" i="0" dirty="0">
              <a:solidFill>
                <a:srgbClr val="000000"/>
              </a:solidFill>
              <a:effectLst/>
            </a:endParaRPr>
          </a:p>
          <a:p>
            <a:pPr marL="0" indent="0" algn="l">
              <a:buNone/>
            </a:pPr>
            <a:r>
              <a:rPr lang="en-US" sz="1900" b="0" i="0" dirty="0">
                <a:solidFill>
                  <a:srgbClr val="000000"/>
                </a:solidFill>
                <a:effectLst/>
              </a:rPr>
              <a:t>5. </a:t>
            </a:r>
            <a:r>
              <a:rPr lang="en-US" sz="1900" b="1" i="0" dirty="0">
                <a:solidFill>
                  <a:srgbClr val="000000"/>
                </a:solidFill>
                <a:effectLst/>
              </a:rPr>
              <a:t>Salutation</a:t>
            </a:r>
            <a:r>
              <a:rPr lang="en-US" sz="1900" b="0" i="0" dirty="0">
                <a:solidFill>
                  <a:srgbClr val="000000"/>
                </a:solidFill>
                <a:effectLst/>
              </a:rPr>
              <a:t> (Sir / Respected sir / Madam)</a:t>
            </a:r>
            <a:br>
              <a:rPr lang="en-US" sz="1900" b="0" i="0" dirty="0">
                <a:solidFill>
                  <a:srgbClr val="000000"/>
                </a:solidFill>
                <a:effectLst/>
              </a:rPr>
            </a:br>
            <a:endParaRPr lang="en-US" sz="1900" b="0" i="0" dirty="0">
              <a:solidFill>
                <a:srgbClr val="000000"/>
              </a:solidFill>
              <a:effectLst/>
            </a:endParaRPr>
          </a:p>
          <a:p>
            <a:pPr marL="0" indent="0" algn="l">
              <a:buNone/>
            </a:pPr>
            <a:r>
              <a:rPr lang="en-US" sz="1900" b="0" i="0" dirty="0">
                <a:solidFill>
                  <a:srgbClr val="000000"/>
                </a:solidFill>
                <a:effectLst/>
              </a:rPr>
              <a:t>6.</a:t>
            </a:r>
            <a:r>
              <a:rPr lang="en-US" sz="1900" b="1" i="0" dirty="0">
                <a:solidFill>
                  <a:srgbClr val="000000"/>
                </a:solidFill>
                <a:effectLst/>
              </a:rPr>
              <a:t> Body:</a:t>
            </a:r>
            <a:r>
              <a:rPr lang="en-US" sz="1900" b="0" i="0" dirty="0">
                <a:solidFill>
                  <a:srgbClr val="000000"/>
                </a:solidFill>
                <a:effectLst/>
              </a:rPr>
              <a:t> The matter of the letter is written here. It is divided into 3 paragraphs as follows -</a:t>
            </a:r>
            <a:br>
              <a:rPr lang="en-US" sz="1900" b="0" i="0" dirty="0">
                <a:solidFill>
                  <a:srgbClr val="000000"/>
                </a:solidFill>
                <a:effectLst/>
              </a:rPr>
            </a:br>
            <a:endParaRPr lang="en-US" sz="1900" b="0" i="0" dirty="0">
              <a:solidFill>
                <a:srgbClr val="000000"/>
              </a:solidFill>
              <a:effectLst/>
            </a:endParaRPr>
          </a:p>
          <a:p>
            <a:pPr marL="0" indent="0" algn="l">
              <a:buNone/>
            </a:pPr>
            <a:r>
              <a:rPr lang="en-US" sz="1900" b="1" i="0" dirty="0">
                <a:solidFill>
                  <a:srgbClr val="000000"/>
                </a:solidFill>
                <a:effectLst/>
              </a:rPr>
              <a:t>Paragraph 1:</a:t>
            </a:r>
            <a:r>
              <a:rPr lang="en-US" sz="1900" b="0" i="0" dirty="0">
                <a:solidFill>
                  <a:srgbClr val="000000"/>
                </a:solidFill>
                <a:effectLst/>
              </a:rPr>
              <a:t> Introduce yourself and the purpose of writing the letter in brief.</a:t>
            </a:r>
            <a:br>
              <a:rPr lang="en-US" sz="1900" b="0" i="0" dirty="0">
                <a:solidFill>
                  <a:srgbClr val="000000"/>
                </a:solidFill>
                <a:effectLst/>
              </a:rPr>
            </a:br>
            <a:endParaRPr lang="en-US" sz="1900" b="0" i="0" dirty="0">
              <a:solidFill>
                <a:srgbClr val="000000"/>
              </a:solidFill>
              <a:effectLst/>
            </a:endParaRPr>
          </a:p>
          <a:p>
            <a:pPr marL="0" indent="0" algn="l">
              <a:buNone/>
            </a:pPr>
            <a:r>
              <a:rPr lang="en-US" sz="1900" b="1" i="0" dirty="0">
                <a:solidFill>
                  <a:srgbClr val="000000"/>
                </a:solidFill>
                <a:effectLst/>
              </a:rPr>
              <a:t>Paragraph 2</a:t>
            </a:r>
            <a:r>
              <a:rPr lang="en-US" sz="1900" b="0" i="0" dirty="0">
                <a:solidFill>
                  <a:srgbClr val="000000"/>
                </a:solidFill>
                <a:effectLst/>
              </a:rPr>
              <a:t>: Give detail of the matter.</a:t>
            </a:r>
            <a:br>
              <a:rPr lang="en-US" sz="1900" b="0" i="0" dirty="0">
                <a:solidFill>
                  <a:srgbClr val="000000"/>
                </a:solidFill>
                <a:effectLst/>
              </a:rPr>
            </a:br>
            <a:endParaRPr lang="en-US" sz="1900" b="0" i="0" dirty="0">
              <a:solidFill>
                <a:srgbClr val="000000"/>
              </a:solidFill>
              <a:effectLst/>
            </a:endParaRPr>
          </a:p>
          <a:p>
            <a:pPr marL="0" indent="0" algn="l">
              <a:buNone/>
            </a:pPr>
            <a:r>
              <a:rPr lang="en-US" sz="1900" b="1" i="0" dirty="0">
                <a:solidFill>
                  <a:srgbClr val="000000"/>
                </a:solidFill>
                <a:effectLst/>
              </a:rPr>
              <a:t>Paragraph 3: </a:t>
            </a:r>
            <a:r>
              <a:rPr lang="en-US" sz="1900" b="0" i="0" dirty="0">
                <a:solidFill>
                  <a:srgbClr val="000000"/>
                </a:solidFill>
                <a:effectLst/>
              </a:rPr>
              <a:t>Conclude by mentioning what you expect from the editor. (For example, you may want him to highlight the issue in his newspaper/magazine).</a:t>
            </a:r>
            <a:br>
              <a:rPr lang="en-US" sz="1900" b="0" i="0" dirty="0">
                <a:solidFill>
                  <a:srgbClr val="000000"/>
                </a:solidFill>
                <a:effectLst/>
              </a:rPr>
            </a:br>
            <a:endParaRPr lang="en-US" sz="1900" b="0" i="0" dirty="0">
              <a:solidFill>
                <a:srgbClr val="000000"/>
              </a:solidFill>
              <a:effectLst/>
            </a:endParaRPr>
          </a:p>
          <a:p>
            <a:pPr marL="0" indent="0" algn="l">
              <a:buNone/>
            </a:pPr>
            <a:r>
              <a:rPr lang="en-US" sz="1900" b="0" i="0" dirty="0">
                <a:solidFill>
                  <a:srgbClr val="000000"/>
                </a:solidFill>
                <a:effectLst/>
              </a:rPr>
              <a:t>7. Complimentary Closing</a:t>
            </a:r>
            <a:br>
              <a:rPr lang="en-US" sz="1900" b="0" i="0" dirty="0">
                <a:solidFill>
                  <a:srgbClr val="000000"/>
                </a:solidFill>
                <a:effectLst/>
              </a:rPr>
            </a:br>
            <a:endParaRPr lang="en-US" sz="1900" b="0" i="0" dirty="0">
              <a:solidFill>
                <a:srgbClr val="000000"/>
              </a:solidFill>
              <a:effectLst/>
            </a:endParaRPr>
          </a:p>
          <a:p>
            <a:pPr marL="0" indent="0" algn="l">
              <a:buNone/>
            </a:pPr>
            <a:r>
              <a:rPr lang="en-US" sz="1900" b="0" i="0" dirty="0">
                <a:solidFill>
                  <a:srgbClr val="000000"/>
                </a:solidFill>
                <a:effectLst/>
              </a:rPr>
              <a:t>8. Sender’s name, signature, and designation(if any)</a:t>
            </a:r>
            <a:endParaRPr lang="en-US" sz="1900" b="0" i="0" dirty="0">
              <a:solidFill>
                <a:srgbClr val="000000"/>
              </a:solidFill>
              <a:effectLst/>
            </a:endParaRPr>
          </a:p>
          <a:p>
            <a:pPr marL="0" indent="0" algn="l">
              <a:buNone/>
            </a:pPr>
            <a:r>
              <a:rPr lang="en-US" sz="1600" b="0" i="0" dirty="0">
                <a:solidFill>
                  <a:srgbClr val="000000"/>
                </a:solidFill>
                <a:effectLst/>
                <a:latin typeface="roboto" panose="02000000000000000000" pitchFamily="2" charset="0"/>
              </a:rPr>
              <a:t> </a:t>
            </a:r>
            <a:endParaRPr lang="en-US" sz="1600" b="0" i="0" dirty="0">
              <a:solidFill>
                <a:srgbClr val="000000"/>
              </a:solidFill>
              <a:effectLst/>
              <a:latin typeface="roboto" panose="02000000000000000000" pitchFamily="2" charset="0"/>
            </a:endParaRPr>
          </a:p>
        </p:txBody>
      </p:sp>
      <p:pic>
        <p:nvPicPr>
          <p:cNvPr id="4" name="Google Shape;55;p13"/>
          <p:cNvPicPr preferRelativeResize="0"/>
          <p:nvPr/>
        </p:nvPicPr>
        <p:blipFill rotWithShape="1">
          <a:blip r:embed="rId1" cstate="print"/>
          <a:srcRect/>
          <a:stretch>
            <a:fillRect/>
          </a:stretch>
        </p:blipFill>
        <p:spPr>
          <a:xfrm>
            <a:off x="5410200" y="5410200"/>
            <a:ext cx="2819400" cy="7835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52400"/>
            <a:ext cx="8534400" cy="6477000"/>
          </a:xfrm>
        </p:spPr>
        <p:txBody>
          <a:bodyPr>
            <a:normAutofit/>
          </a:bodyPr>
          <a:lstStyle/>
          <a:p>
            <a:pPr algn="l"/>
            <a:endParaRPr lang="en-US" sz="3600" b="0" i="0" dirty="0">
              <a:solidFill>
                <a:srgbClr val="222222"/>
              </a:solidFill>
              <a:effectLst/>
            </a:endParaRPr>
          </a:p>
          <a:p>
            <a:pPr algn="l"/>
            <a:r>
              <a:rPr lang="en-US" sz="3600" b="1" dirty="0">
                <a:solidFill>
                  <a:srgbClr val="FF0000"/>
                </a:solidFill>
              </a:rPr>
              <a:t>Question---</a:t>
            </a:r>
            <a:endParaRPr lang="en-US" sz="3600" b="1" dirty="0">
              <a:solidFill>
                <a:srgbClr val="FF0000"/>
              </a:solidFill>
            </a:endParaRPr>
          </a:p>
          <a:p>
            <a:pPr algn="l"/>
            <a:r>
              <a:rPr lang="en-US" sz="3600" b="0" i="0" dirty="0">
                <a:solidFill>
                  <a:srgbClr val="222222"/>
                </a:solidFill>
                <a:effectLst/>
              </a:rPr>
              <a:t>Write a letter to the editor of an English daily, making a plea to the common people to switch over to solar energy to conserve electricity and limit electricity bills.</a:t>
            </a:r>
            <a:r>
              <a:rPr lang="en-US" sz="1400" b="0" i="0" dirty="0">
                <a:solidFill>
                  <a:srgbClr val="222222"/>
                </a:solidFill>
                <a:effectLst/>
                <a:latin typeface="roboto" panose="02000000000000000000" pitchFamily="2" charset="0"/>
              </a:rPr>
              <a:t>.</a:t>
            </a:r>
            <a:endParaRPr lang="en-US" sz="2200" dirty="0">
              <a:solidFill>
                <a:schemeClr val="tx1"/>
              </a:solidFill>
            </a:endParaRPr>
          </a:p>
        </p:txBody>
      </p:sp>
      <p:pic>
        <p:nvPicPr>
          <p:cNvPr id="5" name="Google Shape;54;p13"/>
          <p:cNvPicPr preferRelativeResize="0"/>
          <p:nvPr/>
        </p:nvPicPr>
        <p:blipFill rotWithShape="1">
          <a:blip r:embed="rId1"/>
          <a:srcRect/>
          <a:stretch>
            <a:fillRect/>
          </a:stretch>
        </p:blipFill>
        <p:spPr>
          <a:xfrm>
            <a:off x="304800" y="4191000"/>
            <a:ext cx="8534400" cy="23622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52400"/>
            <a:ext cx="8534400" cy="6477000"/>
          </a:xfrm>
        </p:spPr>
        <p:txBody>
          <a:bodyPr>
            <a:normAutofit fontScale="85000" lnSpcReduction="20000"/>
          </a:bodyPr>
          <a:lstStyle/>
          <a:p>
            <a:pPr algn="l"/>
            <a:r>
              <a:rPr lang="en-US" sz="2000" b="0" i="0" dirty="0">
                <a:solidFill>
                  <a:srgbClr val="FF0000"/>
                </a:solidFill>
                <a:effectLst/>
              </a:rPr>
              <a:t>Answer:</a:t>
            </a:r>
            <a:endParaRPr lang="en-US" sz="2000" b="0" i="0" dirty="0">
              <a:solidFill>
                <a:srgbClr val="FF0000"/>
              </a:solidFill>
              <a:effectLst/>
            </a:endParaRPr>
          </a:p>
          <a:p>
            <a:pPr algn="l"/>
            <a:r>
              <a:rPr lang="en-US" sz="2000" b="0" i="0" dirty="0">
                <a:solidFill>
                  <a:srgbClr val="222222"/>
                </a:solidFill>
                <a:effectLst/>
              </a:rPr>
              <a:t>147 Mayur </a:t>
            </a:r>
            <a:r>
              <a:rPr lang="en-US" sz="2000" b="0" i="0" dirty="0" err="1">
                <a:solidFill>
                  <a:srgbClr val="222222"/>
                </a:solidFill>
                <a:effectLst/>
              </a:rPr>
              <a:t>Vihar</a:t>
            </a:r>
            <a:br>
              <a:rPr lang="en-US" sz="2000" b="0" i="0" dirty="0">
                <a:solidFill>
                  <a:srgbClr val="222222"/>
                </a:solidFill>
                <a:effectLst/>
              </a:rPr>
            </a:br>
            <a:r>
              <a:rPr lang="en-US" sz="2000" b="0" i="0" dirty="0">
                <a:solidFill>
                  <a:srgbClr val="222222"/>
                </a:solidFill>
                <a:effectLst/>
              </a:rPr>
              <a:t>New Delhi</a:t>
            </a:r>
            <a:endParaRPr lang="en-US" sz="2000" b="0" i="0" dirty="0">
              <a:solidFill>
                <a:srgbClr val="222222"/>
              </a:solidFill>
              <a:effectLst/>
            </a:endParaRPr>
          </a:p>
          <a:p>
            <a:pPr algn="l"/>
            <a:br>
              <a:rPr lang="en-US" sz="2000" b="0" i="0" dirty="0">
                <a:solidFill>
                  <a:srgbClr val="222222"/>
                </a:solidFill>
                <a:effectLst/>
              </a:rPr>
            </a:br>
            <a:r>
              <a:rPr lang="en-US" sz="2000" b="0" i="0" dirty="0">
                <a:solidFill>
                  <a:srgbClr val="222222"/>
                </a:solidFill>
                <a:effectLst/>
              </a:rPr>
              <a:t>11 April 20xx</a:t>
            </a:r>
            <a:endParaRPr lang="en-US" sz="2000" b="0" i="0" dirty="0">
              <a:solidFill>
                <a:srgbClr val="222222"/>
              </a:solidFill>
              <a:effectLst/>
            </a:endParaRPr>
          </a:p>
          <a:p>
            <a:pPr algn="l"/>
            <a:br>
              <a:rPr lang="en-US" sz="2000" b="0" i="0" dirty="0">
                <a:solidFill>
                  <a:srgbClr val="222222"/>
                </a:solidFill>
                <a:effectLst/>
              </a:rPr>
            </a:br>
            <a:r>
              <a:rPr lang="en-US" sz="2000" b="0" i="0" dirty="0">
                <a:solidFill>
                  <a:srgbClr val="222222"/>
                </a:solidFill>
                <a:effectLst/>
              </a:rPr>
              <a:t>The Editor </a:t>
            </a:r>
            <a:endParaRPr lang="en-US" sz="2000" b="0" i="0" dirty="0">
              <a:solidFill>
                <a:srgbClr val="222222"/>
              </a:solidFill>
              <a:effectLst/>
            </a:endParaRPr>
          </a:p>
          <a:p>
            <a:pPr algn="l"/>
            <a:r>
              <a:rPr lang="en-US" sz="2000" b="0" i="0" dirty="0">
                <a:solidFill>
                  <a:srgbClr val="222222"/>
                </a:solidFill>
                <a:effectLst/>
              </a:rPr>
              <a:t>Hindustan Times</a:t>
            </a:r>
            <a:endParaRPr lang="en-US" sz="2000" b="0" i="0" dirty="0">
              <a:solidFill>
                <a:srgbClr val="222222"/>
              </a:solidFill>
              <a:effectLst/>
            </a:endParaRPr>
          </a:p>
          <a:p>
            <a:pPr algn="l"/>
            <a:r>
              <a:rPr lang="en-US" sz="2000" b="0" i="0" dirty="0">
                <a:solidFill>
                  <a:srgbClr val="222222"/>
                </a:solidFill>
                <a:effectLst/>
              </a:rPr>
              <a:t>New Delhi</a:t>
            </a:r>
            <a:endParaRPr lang="en-US" sz="2000" b="0" i="0" dirty="0">
              <a:solidFill>
                <a:srgbClr val="222222"/>
              </a:solidFill>
              <a:effectLst/>
            </a:endParaRPr>
          </a:p>
          <a:p>
            <a:pPr algn="l"/>
            <a:endParaRPr lang="en-US" sz="2000" b="0" i="0" dirty="0">
              <a:solidFill>
                <a:srgbClr val="222222"/>
              </a:solidFill>
              <a:effectLst/>
            </a:endParaRPr>
          </a:p>
          <a:p>
            <a:pPr algn="l"/>
            <a:r>
              <a:rPr lang="en-US" sz="2000" b="0" i="0" dirty="0">
                <a:solidFill>
                  <a:srgbClr val="222222"/>
                </a:solidFill>
                <a:effectLst/>
              </a:rPr>
              <a:t>Subject: Evoking Awareness Towards Solar Energy</a:t>
            </a:r>
            <a:endParaRPr lang="en-US" sz="2000" b="0" i="0" dirty="0">
              <a:solidFill>
                <a:srgbClr val="222222"/>
              </a:solidFill>
              <a:effectLst/>
            </a:endParaRPr>
          </a:p>
          <a:p>
            <a:pPr algn="l"/>
            <a:endParaRPr lang="en-US" sz="2000" b="0" i="0" dirty="0">
              <a:solidFill>
                <a:srgbClr val="222222"/>
              </a:solidFill>
              <a:effectLst/>
            </a:endParaRPr>
          </a:p>
          <a:p>
            <a:pPr algn="l"/>
            <a:r>
              <a:rPr lang="en-US" sz="2000" b="0" i="0" dirty="0">
                <a:solidFill>
                  <a:srgbClr val="222222"/>
                </a:solidFill>
                <a:effectLst/>
              </a:rPr>
              <a:t>Sir</a:t>
            </a:r>
            <a:endParaRPr lang="en-US" sz="2000" b="0" i="0" dirty="0">
              <a:solidFill>
                <a:srgbClr val="222222"/>
              </a:solidFill>
              <a:effectLst/>
            </a:endParaRPr>
          </a:p>
          <a:p>
            <a:pPr algn="just"/>
            <a:br>
              <a:rPr lang="en-US" sz="2000" b="0" i="0" dirty="0">
                <a:solidFill>
                  <a:srgbClr val="222222"/>
                </a:solidFill>
                <a:effectLst/>
              </a:rPr>
            </a:br>
            <a:r>
              <a:rPr lang="en-US" sz="2000" b="0" i="0" dirty="0">
                <a:solidFill>
                  <a:srgbClr val="222222"/>
                </a:solidFill>
                <a:effectLst/>
              </a:rPr>
              <a:t>Through the columns of your reputed newspaper, I wish to make the people aware of the growing need and demands of solar power. We all know that our earth is showing signs of a patient in declining health and it is due to excessive pollution on our planet. Man has a desire to live a luxurious life and for that, he is over consuming electricity. He doesn’t realize that overuse would exhaust the treasure. We must conserve electricity which is the need of the hour</a:t>
            </a:r>
            <a:r>
              <a:rPr lang="en-US" sz="1400" b="0" i="0" dirty="0">
                <a:solidFill>
                  <a:srgbClr val="222222"/>
                </a:solidFill>
                <a:effectLst/>
                <a:latin typeface="roboto" panose="02000000000000000000" pitchFamily="2" charset="0"/>
              </a:rPr>
              <a:t>.</a:t>
            </a:r>
            <a:endParaRPr lang="en-US" sz="1400" b="0" i="0" dirty="0">
              <a:solidFill>
                <a:srgbClr val="222222"/>
              </a:solidFill>
              <a:effectLst/>
              <a:latin typeface="roboto" panose="02000000000000000000" pitchFamily="2" charset="0"/>
            </a:endParaRPr>
          </a:p>
          <a:p>
            <a:pPr algn="just"/>
            <a:endParaRPr lang="en-US" sz="2200" dirty="0">
              <a:solidFill>
                <a:srgbClr val="FF0000"/>
              </a:solidFill>
            </a:endParaRPr>
          </a:p>
          <a:p>
            <a:pPr algn="l"/>
            <a:endParaRPr lang="en-US" sz="2200" dirty="0">
              <a:solidFill>
                <a:schemeClr val="tx1"/>
              </a:solidFill>
            </a:endParaRPr>
          </a:p>
          <a:p>
            <a:pPr algn="l"/>
            <a:endParaRPr lang="en-US" sz="2100" dirty="0">
              <a:solidFill>
                <a:schemeClr val="tx1"/>
              </a:solidFill>
            </a:endParaRPr>
          </a:p>
          <a:p>
            <a:pPr algn="l"/>
            <a:br>
              <a:rPr lang="en-US" sz="2100" dirty="0">
                <a:solidFill>
                  <a:schemeClr val="tx1"/>
                </a:solidFill>
              </a:rPr>
            </a:br>
            <a:endParaRPr lang="en-US" sz="2100" dirty="0">
              <a:solidFill>
                <a:schemeClr val="tx1"/>
              </a:solidFill>
            </a:endParaRPr>
          </a:p>
          <a:p>
            <a:pPr algn="l"/>
            <a:endParaRPr lang="en-US" sz="5600" dirty="0">
              <a:solidFill>
                <a:schemeClr val="tx1"/>
              </a:solidFill>
            </a:endParaRPr>
          </a:p>
          <a:p>
            <a:pPr algn="l"/>
            <a:endParaRPr lang="en-US" sz="5600" dirty="0">
              <a:solidFill>
                <a:schemeClr val="tx1"/>
              </a:solidFill>
            </a:endParaRPr>
          </a:p>
          <a:p>
            <a:pPr algn="l"/>
            <a:endParaRPr lang="en-US" sz="2900" dirty="0"/>
          </a:p>
        </p:txBody>
      </p:sp>
      <p:pic>
        <p:nvPicPr>
          <p:cNvPr id="4" name="Google Shape;55;p13"/>
          <p:cNvPicPr preferRelativeResize="0"/>
          <p:nvPr/>
        </p:nvPicPr>
        <p:blipFill rotWithShape="1">
          <a:blip r:embed="rId1" cstate="print"/>
          <a:srcRect/>
          <a:stretch>
            <a:fillRect/>
          </a:stretch>
        </p:blipFill>
        <p:spPr>
          <a:xfrm>
            <a:off x="6019800" y="228600"/>
            <a:ext cx="2819400" cy="783575"/>
          </a:xfrm>
          <a:prstGeom prst="rect">
            <a:avLst/>
          </a:prstGeom>
          <a:noFill/>
          <a:ln>
            <a:noFill/>
          </a:ln>
        </p:spPr>
      </p:pic>
      <p:pic>
        <p:nvPicPr>
          <p:cNvPr id="6" name="Google Shape;54;p13"/>
          <p:cNvPicPr preferRelativeResize="0"/>
          <p:nvPr/>
        </p:nvPicPr>
        <p:blipFill rotWithShape="1">
          <a:blip r:embed="rId2"/>
          <a:srcRect/>
          <a:stretch>
            <a:fillRect/>
          </a:stretch>
        </p:blipFill>
        <p:spPr>
          <a:xfrm>
            <a:off x="304800" y="5181600"/>
            <a:ext cx="8534400" cy="13716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28600"/>
            <a:ext cx="8194430" cy="6400800"/>
          </a:xfrm>
        </p:spPr>
        <p:txBody>
          <a:bodyPr>
            <a:normAutofit/>
          </a:bodyPr>
          <a:lstStyle/>
          <a:p>
            <a:pPr algn="l"/>
            <a:endParaRPr lang="en-US" sz="1100" b="0" i="0" dirty="0">
              <a:solidFill>
                <a:srgbClr val="222222"/>
              </a:solidFill>
              <a:effectLst/>
              <a:latin typeface="roboto" panose="02000000000000000000" pitchFamily="2" charset="0"/>
            </a:endParaRPr>
          </a:p>
          <a:p>
            <a:pPr algn="l"/>
            <a:r>
              <a:rPr lang="en-US" sz="2000" b="0" i="0" dirty="0">
                <a:solidFill>
                  <a:srgbClr val="222222"/>
                </a:solidFill>
                <a:effectLst/>
              </a:rPr>
              <a:t>But this conservation can only be done if we start using solar power systems. Various kinds of solar systems like solar cookers, solar lanterns, solar heating and cooking system, solar water heater, etc., are available in the market.</a:t>
            </a:r>
            <a:endParaRPr lang="en-US" sz="2000" b="0" i="0" dirty="0">
              <a:solidFill>
                <a:srgbClr val="222222"/>
              </a:solidFill>
              <a:effectLst/>
            </a:endParaRPr>
          </a:p>
          <a:p>
            <a:pPr algn="l"/>
            <a:endParaRPr lang="en-US" sz="2000" dirty="0">
              <a:solidFill>
                <a:srgbClr val="222222"/>
              </a:solidFill>
            </a:endParaRPr>
          </a:p>
          <a:p>
            <a:pPr algn="l"/>
            <a:r>
              <a:rPr lang="en-US" sz="2000" b="0" i="0" dirty="0">
                <a:solidFill>
                  <a:srgbClr val="222222"/>
                </a:solidFill>
                <a:effectLst/>
              </a:rPr>
              <a:t>These solar systems are non-polluting. They are economical and are available in different sizes. So, I request you to publish this letter in your newspaper to make people aware of the need of conserving electricity and limiting electricity bills. Public must pay attention to the dire need of switching over to solar energy.</a:t>
            </a:r>
            <a:endParaRPr lang="en-US" sz="2000" b="0" i="0" dirty="0">
              <a:solidFill>
                <a:srgbClr val="222222"/>
              </a:solidFill>
              <a:effectLst/>
            </a:endParaRPr>
          </a:p>
          <a:p>
            <a:pPr algn="l"/>
            <a:endParaRPr lang="en-US" sz="2000" dirty="0">
              <a:solidFill>
                <a:srgbClr val="222222"/>
              </a:solidFill>
            </a:endParaRPr>
          </a:p>
          <a:p>
            <a:pPr algn="l"/>
            <a:r>
              <a:rPr lang="en-US" sz="2000" b="0" i="0" dirty="0">
                <a:solidFill>
                  <a:srgbClr val="222222"/>
                </a:solidFill>
                <a:effectLst/>
              </a:rPr>
              <a:t>Thanking you.</a:t>
            </a:r>
            <a:br>
              <a:rPr lang="en-US" sz="2000" dirty="0"/>
            </a:br>
            <a:r>
              <a:rPr lang="en-US" sz="2000" b="0" i="0" dirty="0">
                <a:solidFill>
                  <a:srgbClr val="222222"/>
                </a:solidFill>
                <a:effectLst/>
              </a:rPr>
              <a:t>Yours sincerely</a:t>
            </a:r>
            <a:br>
              <a:rPr lang="en-US" sz="2000" dirty="0"/>
            </a:br>
            <a:r>
              <a:rPr lang="en-US" sz="2000" b="0" i="0" dirty="0" err="1">
                <a:solidFill>
                  <a:srgbClr val="222222"/>
                </a:solidFill>
                <a:effectLst/>
              </a:rPr>
              <a:t>Divyansh</a:t>
            </a:r>
            <a:endParaRPr lang="en-US" sz="2000" dirty="0">
              <a:solidFill>
                <a:schemeClr val="tx1"/>
              </a:solidFill>
            </a:endParaRPr>
          </a:p>
        </p:txBody>
      </p:sp>
      <p:pic>
        <p:nvPicPr>
          <p:cNvPr id="5" name="Google Shape;55;p13"/>
          <p:cNvPicPr preferRelativeResize="0"/>
          <p:nvPr/>
        </p:nvPicPr>
        <p:blipFill rotWithShape="1">
          <a:blip r:embed="rId1" cstate="print"/>
          <a:srcRect/>
          <a:stretch>
            <a:fillRect/>
          </a:stretch>
        </p:blipFill>
        <p:spPr>
          <a:xfrm>
            <a:off x="5486400" y="4419600"/>
            <a:ext cx="2819400" cy="7835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33582" cy="6248400"/>
          </a:xfrm>
        </p:spPr>
        <p:txBody>
          <a:bodyPr>
            <a:normAutofit/>
          </a:bodyPr>
          <a:lstStyle/>
          <a:p>
            <a:pPr marL="0" indent="0">
              <a:buNone/>
            </a:pPr>
            <a:r>
              <a:rPr lang="en-US" sz="2800" b="0" i="0" dirty="0">
                <a:solidFill>
                  <a:srgbClr val="222222"/>
                </a:solidFill>
                <a:effectLst/>
              </a:rPr>
              <a:t>Question-2</a:t>
            </a:r>
            <a:endParaRPr lang="en-US" sz="2800" b="0" i="0" dirty="0">
              <a:solidFill>
                <a:srgbClr val="222222"/>
              </a:solidFill>
              <a:effectLst/>
            </a:endParaRPr>
          </a:p>
          <a:p>
            <a:pPr marL="0" indent="0" algn="just">
              <a:buNone/>
            </a:pPr>
            <a:r>
              <a:rPr lang="en-US" sz="2800" b="0" i="0" dirty="0">
                <a:solidFill>
                  <a:srgbClr val="222222"/>
                </a:solidFill>
                <a:effectLst/>
              </a:rPr>
              <a:t>Though there is a movement like ‘</a:t>
            </a:r>
            <a:r>
              <a:rPr lang="en-US" sz="2800" b="0" i="0" dirty="0" err="1">
                <a:solidFill>
                  <a:srgbClr val="222222"/>
                </a:solidFill>
                <a:effectLst/>
              </a:rPr>
              <a:t>Sarvashiksha</a:t>
            </a:r>
            <a:r>
              <a:rPr lang="en-US" sz="2800" b="0" i="0" dirty="0">
                <a:solidFill>
                  <a:srgbClr val="222222"/>
                </a:solidFill>
                <a:effectLst/>
              </a:rPr>
              <a:t> Abhiyan’ and enrolling of underprivileged children in schools, there are still many children, like the one in the picture, who do not go to school, rather have never seen a school. It is indeed disturbing. You decide to write a letter to the editor of a newspaper expressing your views and the steps to be taken.</a:t>
            </a:r>
            <a:endParaRPr lang="en-US" sz="2800" dirty="0"/>
          </a:p>
          <a:p>
            <a:pPr marL="0" indent="0" algn="just">
              <a:buNone/>
            </a:pPr>
            <a:endParaRPr lang="en-US" sz="2200" dirty="0"/>
          </a:p>
          <a:p>
            <a:pPr marL="0" indent="0">
              <a:buNone/>
            </a:pPr>
            <a:endParaRPr lang="en-IN" sz="2200" dirty="0"/>
          </a:p>
        </p:txBody>
      </p:sp>
      <p:pic>
        <p:nvPicPr>
          <p:cNvPr id="4" name="Google Shape;55;p13"/>
          <p:cNvPicPr preferRelativeResize="0"/>
          <p:nvPr/>
        </p:nvPicPr>
        <p:blipFill rotWithShape="1">
          <a:blip r:embed="rId1" cstate="print"/>
          <a:srcRect/>
          <a:stretch>
            <a:fillRect/>
          </a:stretch>
        </p:blipFill>
        <p:spPr>
          <a:xfrm>
            <a:off x="5486400" y="4419600"/>
            <a:ext cx="2819400" cy="7835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228600"/>
            <a:ext cx="8610600" cy="6400800"/>
          </a:xfrm>
        </p:spPr>
        <p:txBody>
          <a:bodyPr>
            <a:normAutofit/>
          </a:bodyPr>
          <a:lstStyle/>
          <a:p>
            <a:pPr marL="0" indent="0">
              <a:buNone/>
            </a:pPr>
            <a:r>
              <a:rPr lang="en-US" sz="1600" b="0" i="0" dirty="0">
                <a:solidFill>
                  <a:srgbClr val="FF0000"/>
                </a:solidFill>
                <a:effectLst/>
              </a:rPr>
              <a:t>ANSWER:</a:t>
            </a:r>
            <a:endParaRPr lang="en-US" sz="1600" b="0" i="0" dirty="0">
              <a:solidFill>
                <a:srgbClr val="FF0000"/>
              </a:solidFill>
              <a:effectLst/>
            </a:endParaRPr>
          </a:p>
          <a:p>
            <a:pPr marL="0" indent="0">
              <a:buNone/>
            </a:pPr>
            <a:r>
              <a:rPr lang="en-US" sz="1800" b="0" i="0" dirty="0">
                <a:solidFill>
                  <a:srgbClr val="222222"/>
                </a:solidFill>
                <a:effectLst/>
              </a:rPr>
              <a:t>87-A</a:t>
            </a:r>
            <a:endParaRPr lang="en-US" sz="1800" b="0" i="0" dirty="0">
              <a:solidFill>
                <a:srgbClr val="222222"/>
              </a:solidFill>
              <a:effectLst/>
            </a:endParaRPr>
          </a:p>
          <a:p>
            <a:pPr marL="0" indent="0">
              <a:buNone/>
            </a:pPr>
            <a:r>
              <a:rPr lang="en-US" sz="1800" b="0" i="0" dirty="0">
                <a:solidFill>
                  <a:srgbClr val="222222"/>
                </a:solidFill>
                <a:effectLst/>
              </a:rPr>
              <a:t>Saket Colony</a:t>
            </a:r>
            <a:endParaRPr lang="en-US" sz="1800" b="0" i="0" dirty="0">
              <a:solidFill>
                <a:srgbClr val="222222"/>
              </a:solidFill>
              <a:effectLst/>
            </a:endParaRPr>
          </a:p>
          <a:p>
            <a:pPr marL="0" indent="0">
              <a:buNone/>
            </a:pPr>
            <a:r>
              <a:rPr lang="en-US" sz="1800" b="0" i="0" dirty="0">
                <a:solidFill>
                  <a:srgbClr val="222222"/>
                </a:solidFill>
                <a:effectLst/>
              </a:rPr>
              <a:t>Agra</a:t>
            </a:r>
            <a:endParaRPr lang="en-US" sz="1800" b="0" i="0" dirty="0">
              <a:solidFill>
                <a:srgbClr val="222222"/>
              </a:solidFill>
              <a:effectLst/>
            </a:endParaRPr>
          </a:p>
          <a:p>
            <a:pPr marL="0" indent="0">
              <a:buNone/>
            </a:pPr>
            <a:br>
              <a:rPr lang="en-US" sz="1800" b="0" i="0" dirty="0">
                <a:solidFill>
                  <a:srgbClr val="222222"/>
                </a:solidFill>
                <a:effectLst/>
              </a:rPr>
            </a:br>
            <a:r>
              <a:rPr lang="en-US" sz="1800" b="0" i="0" dirty="0">
                <a:solidFill>
                  <a:srgbClr val="222222"/>
                </a:solidFill>
                <a:effectLst/>
              </a:rPr>
              <a:t>25th October 20 xx</a:t>
            </a:r>
            <a:endParaRPr lang="en-US" sz="1800" b="0" i="0" dirty="0">
              <a:solidFill>
                <a:srgbClr val="222222"/>
              </a:solidFill>
              <a:effectLst/>
            </a:endParaRPr>
          </a:p>
          <a:p>
            <a:pPr marL="0" indent="0">
              <a:buNone/>
            </a:pPr>
            <a:br>
              <a:rPr lang="en-US" sz="1800" b="0" i="0" dirty="0">
                <a:solidFill>
                  <a:srgbClr val="222222"/>
                </a:solidFill>
                <a:effectLst/>
              </a:rPr>
            </a:br>
            <a:r>
              <a:rPr lang="en-US" sz="1800" b="0" i="0" dirty="0">
                <a:solidFill>
                  <a:srgbClr val="222222"/>
                </a:solidFill>
                <a:effectLst/>
              </a:rPr>
              <a:t>The Editor</a:t>
            </a:r>
            <a:br>
              <a:rPr lang="en-US" sz="1800" b="0" i="0" dirty="0">
                <a:solidFill>
                  <a:srgbClr val="222222"/>
                </a:solidFill>
                <a:effectLst/>
              </a:rPr>
            </a:br>
            <a:r>
              <a:rPr lang="en-US" sz="1800" b="0" i="0" dirty="0">
                <a:solidFill>
                  <a:srgbClr val="222222"/>
                </a:solidFill>
                <a:effectLst/>
              </a:rPr>
              <a:t>The Times of India</a:t>
            </a:r>
            <a:br>
              <a:rPr lang="en-US" sz="1800" b="0" i="0" dirty="0">
                <a:solidFill>
                  <a:srgbClr val="222222"/>
                </a:solidFill>
                <a:effectLst/>
              </a:rPr>
            </a:br>
            <a:r>
              <a:rPr lang="en-US" sz="1800" b="0" i="0" dirty="0">
                <a:solidFill>
                  <a:srgbClr val="222222"/>
                </a:solidFill>
                <a:effectLst/>
              </a:rPr>
              <a:t>New Delhi</a:t>
            </a:r>
            <a:endParaRPr lang="en-US" sz="1800" b="0" i="0" dirty="0">
              <a:solidFill>
                <a:srgbClr val="222222"/>
              </a:solidFill>
              <a:effectLst/>
            </a:endParaRPr>
          </a:p>
          <a:p>
            <a:pPr marL="0" indent="0">
              <a:buNone/>
            </a:pPr>
            <a:endParaRPr lang="en-US" sz="1800" b="0" i="0" dirty="0">
              <a:solidFill>
                <a:srgbClr val="222222"/>
              </a:solidFill>
              <a:effectLst/>
            </a:endParaRPr>
          </a:p>
          <a:p>
            <a:pPr marL="0" indent="0">
              <a:buNone/>
            </a:pPr>
            <a:r>
              <a:rPr lang="en-US" sz="1800" b="0" i="0" dirty="0">
                <a:solidFill>
                  <a:srgbClr val="222222"/>
                </a:solidFill>
                <a:effectLst/>
              </a:rPr>
              <a:t>Subject: Educating the Underprivileged</a:t>
            </a:r>
            <a:endParaRPr lang="en-US" sz="1800" b="0" i="0" dirty="0">
              <a:solidFill>
                <a:srgbClr val="222222"/>
              </a:solidFill>
              <a:effectLst/>
            </a:endParaRPr>
          </a:p>
          <a:p>
            <a:pPr marL="0" indent="0">
              <a:buNone/>
            </a:pPr>
            <a:endParaRPr lang="en-US" sz="1800" b="0" i="0" dirty="0">
              <a:solidFill>
                <a:srgbClr val="222222"/>
              </a:solidFill>
              <a:effectLst/>
            </a:endParaRPr>
          </a:p>
          <a:p>
            <a:pPr marL="0" indent="0">
              <a:buNone/>
            </a:pPr>
            <a:r>
              <a:rPr lang="en-US" sz="1800" b="0" i="0" dirty="0">
                <a:solidFill>
                  <a:srgbClr val="222222"/>
                </a:solidFill>
                <a:effectLst/>
              </a:rPr>
              <a:t>Sir</a:t>
            </a:r>
            <a:endParaRPr lang="en-US" sz="1800" b="0" i="0" dirty="0">
              <a:solidFill>
                <a:srgbClr val="222222"/>
              </a:solidFill>
              <a:effectLst/>
            </a:endParaRPr>
          </a:p>
          <a:p>
            <a:pPr marL="0" indent="0">
              <a:buNone/>
            </a:pPr>
            <a:endParaRPr lang="en-US" sz="1800" b="0" i="0" dirty="0">
              <a:solidFill>
                <a:srgbClr val="222222"/>
              </a:solidFill>
              <a:effectLst/>
            </a:endParaRPr>
          </a:p>
          <a:p>
            <a:pPr marL="0" indent="0" algn="just">
              <a:buNone/>
            </a:pPr>
            <a:r>
              <a:rPr lang="en-US" sz="1800" b="0" i="0" dirty="0">
                <a:solidFill>
                  <a:srgbClr val="222222"/>
                </a:solidFill>
                <a:effectLst/>
              </a:rPr>
              <a:t>Through the columns of your reputed newspaper, I wish to draw your attention towards the movement ‘</a:t>
            </a:r>
            <a:r>
              <a:rPr lang="en-US" sz="1800" b="0" i="0" dirty="0" err="1">
                <a:solidFill>
                  <a:srgbClr val="222222"/>
                </a:solidFill>
                <a:effectLst/>
              </a:rPr>
              <a:t>Sarvashiksha</a:t>
            </a:r>
            <a:r>
              <a:rPr lang="en-US" sz="1800" b="0" i="0" dirty="0">
                <a:solidFill>
                  <a:srgbClr val="222222"/>
                </a:solidFill>
                <a:effectLst/>
              </a:rPr>
              <a:t> Abhiyan’ which aims at providing knowledge to all children. Even the act RTE-Right to Education also ensures education for all children between the age of four to fourteen. But these movements and acts do not show themselves implemented anywhere especially in the underprivileged class. </a:t>
            </a:r>
            <a:endParaRPr lang="en-US" sz="1800" dirty="0">
              <a:solidFill>
                <a:srgbClr val="FF0000"/>
              </a:solidFill>
            </a:endParaRPr>
          </a:p>
        </p:txBody>
      </p:sp>
      <p:pic>
        <p:nvPicPr>
          <p:cNvPr id="4" name="Google Shape;55;p13"/>
          <p:cNvPicPr preferRelativeResize="0"/>
          <p:nvPr/>
        </p:nvPicPr>
        <p:blipFill rotWithShape="1">
          <a:blip r:embed="rId1" cstate="print"/>
          <a:srcRect/>
          <a:stretch>
            <a:fillRect/>
          </a:stretch>
        </p:blipFill>
        <p:spPr>
          <a:xfrm>
            <a:off x="5715000" y="838200"/>
            <a:ext cx="2819400" cy="7835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a:bodyPr>
          <a:lstStyle/>
          <a:p>
            <a:pPr marL="0" indent="0">
              <a:buNone/>
            </a:pPr>
            <a:endParaRPr lang="en-US" sz="2000" b="0" i="0" dirty="0">
              <a:solidFill>
                <a:srgbClr val="222222"/>
              </a:solidFill>
              <a:effectLst/>
            </a:endParaRPr>
          </a:p>
          <a:p>
            <a:pPr marL="0" indent="0" algn="just">
              <a:buNone/>
            </a:pPr>
            <a:r>
              <a:rPr lang="en-US" sz="2000" b="0" i="0" dirty="0">
                <a:solidFill>
                  <a:srgbClr val="222222"/>
                </a:solidFill>
                <a:effectLst/>
              </a:rPr>
              <a:t>There are still many children who do not go to school. They either work as a domestic </a:t>
            </a:r>
            <a:r>
              <a:rPr lang="en-US" sz="2000" b="0" i="0" dirty="0" err="1">
                <a:solidFill>
                  <a:srgbClr val="222222"/>
                </a:solidFill>
                <a:effectLst/>
              </a:rPr>
              <a:t>labour</a:t>
            </a:r>
            <a:r>
              <a:rPr lang="en-US" sz="2000" b="0" i="0" dirty="0">
                <a:solidFill>
                  <a:srgbClr val="222222"/>
                </a:solidFill>
                <a:effectLst/>
              </a:rPr>
              <a:t> or work in factories, </a:t>
            </a:r>
            <a:r>
              <a:rPr lang="en-US" sz="2000" b="0" i="0" dirty="0" err="1">
                <a:solidFill>
                  <a:srgbClr val="222222"/>
                </a:solidFill>
                <a:effectLst/>
              </a:rPr>
              <a:t>dhabas</a:t>
            </a:r>
            <a:r>
              <a:rPr lang="en-US" sz="2000" b="0" i="0" dirty="0">
                <a:solidFill>
                  <a:srgbClr val="222222"/>
                </a:solidFill>
                <a:effectLst/>
              </a:rPr>
              <a:t>, etc. It is disturbing to note that our government’s plans are not bearing any fruits. It is all because of lack of awareness towards these kinds of movements.</a:t>
            </a:r>
            <a:endParaRPr lang="en-US" sz="2000" b="0" i="0" dirty="0">
              <a:solidFill>
                <a:srgbClr val="222222"/>
              </a:solidFill>
              <a:effectLst/>
            </a:endParaRPr>
          </a:p>
          <a:p>
            <a:pPr marL="0" indent="0">
              <a:buNone/>
            </a:pPr>
            <a:endParaRPr lang="en-US" sz="2000" b="0" i="0" dirty="0">
              <a:solidFill>
                <a:srgbClr val="222222"/>
              </a:solidFill>
              <a:effectLst/>
            </a:endParaRPr>
          </a:p>
          <a:p>
            <a:pPr marL="0" indent="0" algn="just">
              <a:buNone/>
            </a:pPr>
            <a:r>
              <a:rPr lang="en-US" sz="2000" b="0" i="0" dirty="0">
                <a:solidFill>
                  <a:srgbClr val="222222"/>
                </a:solidFill>
                <a:effectLst/>
              </a:rPr>
              <a:t>We all need the help of print media as well as electronic media to spread messages of awareness to the masses. The underprivileged children must be made to realize that they have the right to get education. So, they must go to school. The foremost thing is to discourage child-</a:t>
            </a:r>
            <a:r>
              <a:rPr lang="en-US" sz="2000" b="0" i="0" dirty="0" err="1">
                <a:solidFill>
                  <a:srgbClr val="222222"/>
                </a:solidFill>
                <a:effectLst/>
              </a:rPr>
              <a:t>labour</a:t>
            </a:r>
            <a:r>
              <a:rPr lang="en-US" sz="2000" b="0" i="0" dirty="0">
                <a:solidFill>
                  <a:srgbClr val="222222"/>
                </a:solidFill>
                <a:effectLst/>
              </a:rPr>
              <a:t> so as to give these children a bright future. I hope you will pay attention to this noble cause and </a:t>
            </a:r>
            <a:endParaRPr lang="en-US" sz="2000" b="0" i="0" dirty="0">
              <a:solidFill>
                <a:srgbClr val="222222"/>
              </a:solidFill>
              <a:effectLst/>
            </a:endParaRPr>
          </a:p>
          <a:p>
            <a:pPr marL="0" indent="0">
              <a:buNone/>
            </a:pPr>
            <a:r>
              <a:rPr lang="en-US" sz="2000" b="0" i="0" dirty="0">
                <a:solidFill>
                  <a:srgbClr val="222222"/>
                </a:solidFill>
                <a:effectLst/>
              </a:rPr>
              <a:t>publish it in your newspaper.</a:t>
            </a:r>
            <a:br>
              <a:rPr lang="en-US" sz="2000" dirty="0"/>
            </a:br>
            <a:endParaRPr lang="en-US" sz="2000" dirty="0"/>
          </a:p>
          <a:p>
            <a:pPr marL="0" indent="0">
              <a:buNone/>
            </a:pPr>
            <a:r>
              <a:rPr lang="en-US" sz="2000" b="0" i="0" dirty="0">
                <a:solidFill>
                  <a:srgbClr val="222222"/>
                </a:solidFill>
                <a:effectLst/>
              </a:rPr>
              <a:t>Thanking you.</a:t>
            </a:r>
            <a:endParaRPr lang="en-US" sz="2000" b="0" i="0" dirty="0">
              <a:solidFill>
                <a:srgbClr val="222222"/>
              </a:solidFill>
              <a:effectLst/>
            </a:endParaRPr>
          </a:p>
          <a:p>
            <a:pPr marL="0" indent="0">
              <a:buNone/>
            </a:pPr>
            <a:r>
              <a:rPr lang="en-US" sz="2000" b="0" i="0" dirty="0">
                <a:solidFill>
                  <a:srgbClr val="222222"/>
                </a:solidFill>
                <a:effectLst/>
              </a:rPr>
              <a:t>Yours sincerely </a:t>
            </a:r>
            <a:endParaRPr lang="en-US" sz="2000" b="0" i="0" dirty="0">
              <a:solidFill>
                <a:srgbClr val="222222"/>
              </a:solidFill>
              <a:effectLst/>
            </a:endParaRPr>
          </a:p>
          <a:p>
            <a:pPr marL="0" indent="0">
              <a:buNone/>
            </a:pPr>
            <a:r>
              <a:rPr lang="en-US" sz="2000" b="0" i="0" dirty="0">
                <a:solidFill>
                  <a:srgbClr val="222222"/>
                </a:solidFill>
                <a:effectLst/>
              </a:rPr>
              <a:t>Siddharth Singh</a:t>
            </a:r>
            <a:endParaRPr lang="en-IN" sz="2000" dirty="0"/>
          </a:p>
        </p:txBody>
      </p:sp>
      <p:pic>
        <p:nvPicPr>
          <p:cNvPr id="4" name="Google Shape;55;p13"/>
          <p:cNvPicPr preferRelativeResize="0"/>
          <p:nvPr/>
        </p:nvPicPr>
        <p:blipFill rotWithShape="1">
          <a:blip r:embed="rId1" cstate="print"/>
          <a:srcRect/>
          <a:stretch>
            <a:fillRect/>
          </a:stretch>
        </p:blipFill>
        <p:spPr>
          <a:xfrm>
            <a:off x="5715000" y="4876800"/>
            <a:ext cx="2819400" cy="7835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4632</Words>
  <Application>WPS Presentation</Application>
  <PresentationFormat>On-screen Show (4:3)</PresentationFormat>
  <Paragraphs>89</Paragraphs>
  <Slides>10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vt:lpstr>
      <vt:lpstr>SimSun</vt:lpstr>
      <vt:lpstr>Wingdings</vt:lpstr>
      <vt:lpstr>roboto</vt:lpstr>
      <vt:lpstr>Verdana</vt:lpstr>
      <vt:lpstr>Calibri</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STUDENTS</dc:creator>
  <cp:lastModifiedBy>Ankit Mishra</cp:lastModifiedBy>
  <cp:revision>327</cp:revision>
  <dcterms:created xsi:type="dcterms:W3CDTF">2006-08-16T00:00:00Z</dcterms:created>
  <dcterms:modified xsi:type="dcterms:W3CDTF">2021-09-01T04:28:01Z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29D8CDD500C94F1884DEF38191F8AB7A</vt:lpwstr>
  </property>
  <property fmtid="{D5CDD505-2E9C-101B-9397-08002B2CF9AE}" pid="3" name="KSOProductBuildVer">
    <vt:lpwstr>1033-11.2.0.10258</vt:lpwstr>
  </property>
</Properties>
</file>