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65" r:id="rId5"/>
    <p:sldId id="257" r:id="rId6"/>
    <p:sldId id="260" r:id="rId7"/>
    <p:sldId id="261" r:id="rId8"/>
    <p:sldId id="266" r:id="rId9"/>
    <p:sldId id="271" r:id="rId10"/>
    <p:sldId id="272"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5" Type="http://schemas.openxmlformats.org/officeDocument/2006/relationships/comments" Target="../comments/comment2.xml"/><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hyperlink" Target="https://www.grammar-monster.com/lessons/adverbs.htm" TargetMode="Externa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hyperlink" Target="http://learnenglish.britishcouncil.org/en/node/1276/" TargetMode="Externa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6" Type="http://schemas.openxmlformats.org/officeDocument/2006/relationships/comments" Target="../comments/comment3.xml"/><Relationship Id="rId5" Type="http://schemas.openxmlformats.org/officeDocument/2006/relationships/notesSlide" Target="../notesSlides/notesSlide4.xml"/><Relationship Id="rId4" Type="http://schemas.openxmlformats.org/officeDocument/2006/relationships/slideLayout" Target="../slideLayouts/slideLayout2.xml"/><Relationship Id="rId3" Type="http://schemas.openxmlformats.org/officeDocument/2006/relationships/hyperlink" Target="https://learnenglish.britishcouncil.org/english-grammar-reference/adjectives" TargetMode="External"/><Relationship Id="rId2" Type="http://schemas.openxmlformats.org/officeDocument/2006/relationships/hyperlink" Target="https://learnenglish.britishcouncil.org/english-grammar-reference/intensifiers" TargetMode="Externa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hyperlink" Target="https://www.youtube.com/watch?v=nokKNERwNdo" TargetMode="Externa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dirty="0">
                <a:solidFill>
                  <a:srgbClr val="FF0000"/>
                </a:solidFill>
                <a:latin typeface="Calibri" panose="020F0502020204030204"/>
                <a:ea typeface="Calibri" panose="020F0502020204030204"/>
                <a:cs typeface="Calibri" panose="020F0502020204030204"/>
                <a:sym typeface="Calibri" panose="020F0502020204030204"/>
              </a:rPr>
              <a:t>GRAMMAR</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9</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INTENSIFIERS &amp; MITIGATORS</a:t>
            </a:r>
            <a:endParaRPr lang="en-IN" b="1"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142422" y="861848"/>
            <a:ext cx="8512479" cy="3890905"/>
          </a:xfrm>
          <a:prstGeom prst="rect">
            <a:avLst/>
          </a:prstGeom>
          <a:noFill/>
          <a:ln>
            <a:noFill/>
          </a:ln>
        </p:spPr>
        <p:txBody>
          <a:bodyPr spcFirstLastPara="1" wrap="square" lIns="91425" tIns="91425" rIns="91425" bIns="91425" anchor="t" anchorCtr="0">
            <a:noAutofit/>
          </a:bodyPr>
          <a:lstStyle/>
          <a:p>
            <a:pPr>
              <a:lnSpc>
                <a:spcPct val="115000"/>
              </a:lnSpc>
            </a:pPr>
            <a:endParaRPr lang="en-US" dirty="0">
              <a:latin typeface="Calibri" panose="020F0502020204030204" pitchFamily="34" charset="0"/>
              <a:ea typeface="Arial" panose="020B0604020202020204" pitchFamily="34" charset="0"/>
              <a:cs typeface="Calibri" panose="020F0502020204030204" pitchFamily="34" charset="0"/>
            </a:endParaRPr>
          </a:p>
        </p:txBody>
      </p:sp>
      <p:graphicFrame>
        <p:nvGraphicFramePr>
          <p:cNvPr id="4" name="Table 3"/>
          <p:cNvGraphicFramePr>
            <a:graphicFrameLocks noGrp="1"/>
          </p:cNvGraphicFramePr>
          <p:nvPr/>
        </p:nvGraphicFramePr>
        <p:xfrm>
          <a:off x="272675" y="881281"/>
          <a:ext cx="8282989" cy="3400372"/>
        </p:xfrm>
        <a:graphic>
          <a:graphicData uri="http://schemas.openxmlformats.org/drawingml/2006/table">
            <a:tbl>
              <a:tblPr/>
              <a:tblGrid>
                <a:gridCol w="8282989"/>
              </a:tblGrid>
              <a:tr h="1700186">
                <a:tc>
                  <a:txBody>
                    <a:bodyPr/>
                    <a:lstStyle/>
                    <a:p>
                      <a:pPr>
                        <a:lnSpc>
                          <a:spcPct val="115000"/>
                        </a:lnSpc>
                      </a:pPr>
                      <a:r>
                        <a:rPr lang="en-GB" sz="1100" dirty="0">
                          <a:effectLst/>
                          <a:latin typeface="Roboto"/>
                          <a:ea typeface="Roboto"/>
                          <a:cs typeface="Roboto"/>
                        </a:rPr>
                        <a:t>GENERAL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 the basics of grammar</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the chapter and its tenets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beauty of grammar and use in day to day life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00186">
                <a:tc>
                  <a:txBody>
                    <a:bodyPr/>
                    <a:lstStyle/>
                    <a:p>
                      <a:pPr>
                        <a:lnSpc>
                          <a:spcPct val="115000"/>
                        </a:lnSpc>
                      </a:pPr>
                      <a:r>
                        <a:rPr lang="en-GB" sz="1100" dirty="0">
                          <a:effectLst/>
                          <a:latin typeface="Roboto"/>
                          <a:ea typeface="Roboto"/>
                          <a:cs typeface="Roboto"/>
                        </a:rPr>
                        <a:t>SPECIFIC OBJECTIVES/ EXTENDED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 the basics of grammar</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the chapter and its tenets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beauty of grammar and use in day to day life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6118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INTRODUCTION TO THE </a:t>
            </a:r>
            <a:r>
              <a:rPr lang="en-IN" sz="3200" b="1" dirty="0">
                <a:solidFill>
                  <a:srgbClr val="FF0000"/>
                </a:solidFill>
                <a:latin typeface="Calibri" panose="020F0502020204030204" pitchFamily="34" charset="0"/>
                <a:cs typeface="Calibri" panose="020F0502020204030204" pitchFamily="34" charset="0"/>
              </a:rPr>
              <a:t>CHAPTER</a:t>
            </a:r>
            <a:endParaRPr lang="en-IN"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a:p>
            <a:pPr marL="0" marR="0" lvl="0" indent="0" algn="l" rtl="0">
              <a:lnSpc>
                <a:spcPct val="100000"/>
              </a:lnSpc>
              <a:spcBef>
                <a:spcPts val="0"/>
              </a:spcBef>
              <a:spcAft>
                <a:spcPts val="0"/>
              </a:spcAft>
              <a:buClr>
                <a:srgbClr val="000000"/>
              </a:buClr>
              <a:buSzPts val="2200"/>
              <a:buFont typeface="Arial" panose="020B0604020202020204"/>
              <a:buNone/>
            </a:pPr>
            <a:r>
              <a:rPr lang="en-IN" sz="3200" b="1" dirty="0">
                <a:solidFill>
                  <a:srgbClr val="FF0000"/>
                </a:solidFill>
                <a:latin typeface="Calibri" panose="020F0502020204030204" pitchFamily="34" charset="0"/>
                <a:cs typeface="Calibri" panose="020F0502020204030204" pitchFamily="34" charset="0"/>
              </a:rPr>
              <a:t>               </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272675" y="882870"/>
            <a:ext cx="8568557" cy="3209324"/>
          </a:xfrm>
          <a:prstGeom prst="rect">
            <a:avLst/>
          </a:prstGeom>
          <a:noFill/>
          <a:ln>
            <a:noFill/>
          </a:ln>
        </p:spPr>
        <p:txBody>
          <a:bodyPr spcFirstLastPara="1" wrap="square" lIns="91425" tIns="91425" rIns="91425" bIns="91425" anchor="t" anchorCtr="0">
            <a:noAutofit/>
          </a:bodyPr>
          <a:lstStyle/>
          <a:p>
            <a:pPr marL="285750" lvl="0" indent="-285750">
              <a:buSzPts val="1400"/>
            </a:pPr>
            <a:r>
              <a:rPr lang="en-US" dirty="0"/>
              <a:t>	</a:t>
            </a:r>
            <a:r>
              <a:rPr lang="en-US" b="0" i="0" dirty="0">
                <a:solidFill>
                  <a:srgbClr val="000000"/>
                </a:solidFill>
                <a:effectLst/>
                <a:latin typeface="Calibri" panose="020F0502020204030204" pitchFamily="34" charset="0"/>
                <a:cs typeface="Calibri" panose="020F0502020204030204" pitchFamily="34" charset="0"/>
              </a:rPr>
              <a:t>An intensifier is a word that strengthens or weakens another word (usually the word immediately to its right). An intensifier has no real meaning by itself and can usually be removed from the sentence. Intensifiers are </a:t>
            </a:r>
            <a:r>
              <a:rPr lang="en-US" b="0" i="0" u="none" strike="noStrike" dirty="0">
                <a:solidFill>
                  <a:srgbClr val="991111"/>
                </a:solidFill>
                <a:effectLst/>
                <a:latin typeface="Calibri" panose="020F0502020204030204" pitchFamily="34" charset="0"/>
                <a:cs typeface="Calibri" panose="020F0502020204030204" pitchFamily="34" charset="0"/>
                <a:hlinkClick r:id="rId2"/>
              </a:rPr>
              <a:t>adverbs</a:t>
            </a:r>
            <a:r>
              <a:rPr lang="en-US" b="0" i="0" dirty="0">
                <a:solidFill>
                  <a:srgbClr val="000000"/>
                </a:solidFill>
                <a:effectLst/>
                <a:latin typeface="Calibri" panose="020F0502020204030204" pitchFamily="34" charset="0"/>
                <a:cs typeface="Calibri" panose="020F0502020204030204" pitchFamily="34" charset="0"/>
              </a:rPr>
              <a:t>.</a:t>
            </a:r>
            <a:br>
              <a:rPr lang="en-US" dirty="0">
                <a:latin typeface="Calibri" panose="020F0502020204030204" pitchFamily="34" charset="0"/>
                <a:cs typeface="Calibri" panose="020F0502020204030204" pitchFamily="34" charset="0"/>
              </a:rPr>
            </a:br>
            <a:br>
              <a:rPr lang="en-US" dirty="0">
                <a:latin typeface="Calibri" panose="020F0502020204030204" pitchFamily="34" charset="0"/>
                <a:cs typeface="Calibri" panose="020F0502020204030204" pitchFamily="34" charset="0"/>
              </a:rPr>
            </a:br>
            <a:r>
              <a:rPr lang="en-US" b="0" i="0" dirty="0">
                <a:solidFill>
                  <a:srgbClr val="000000"/>
                </a:solidFill>
                <a:effectLst/>
                <a:latin typeface="Calibri" panose="020F0502020204030204" pitchFamily="34" charset="0"/>
                <a:cs typeface="Calibri" panose="020F0502020204030204" pitchFamily="34" charset="0"/>
              </a:rPr>
              <a:t>The most common intensifiers are "very," "extremely," and "incredibly." The sole purpose of an intensifier is to tell us about the intensity of another word.</a:t>
            </a:r>
            <a:endParaRPr lang="en-IN" b="1" i="0" u="none" strike="noStrike" cap="none"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285750" lvl="0" indent="-285750">
              <a:buSzPts val="1400"/>
            </a:pPr>
            <a:endParaRPr lang="en-IN" b="1"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285750" lvl="0" indent="-285750" algn="just">
              <a:buSzPts val="1400"/>
            </a:pPr>
            <a:r>
              <a:rPr lang="en-IN" b="1" i="0" u="none" strike="noStrike" cap="none"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rPr>
              <a:t>https://www.youtube.com/watch?v=lmMu_f7dS70</a:t>
            </a:r>
            <a:endParaRPr lang="en-IN" b="1" i="0" u="none" strike="noStrike" cap="none"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endParaRP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77118"/>
            <a:ext cx="8520600" cy="465145"/>
          </a:xfrm>
        </p:spPr>
        <p:txBody>
          <a:bodyPr/>
          <a:lstStyle/>
          <a:p>
            <a:r>
              <a:rPr lang="en-IN" sz="3200" b="1" dirty="0">
                <a:solidFill>
                  <a:srgbClr val="FF0000"/>
                </a:solidFill>
                <a:latin typeface="Calibri" panose="020F0502020204030204" pitchFamily="34" charset="0"/>
                <a:cs typeface="Calibri" panose="020F0502020204030204" pitchFamily="34" charset="0"/>
              </a:rPr>
              <a:t>INTENSIFIERS---</a:t>
            </a:r>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00" y="489098"/>
            <a:ext cx="8137640" cy="3889778"/>
          </a:xfrm>
        </p:spPr>
        <p:txBody>
          <a:bodyPr/>
          <a:lstStyle/>
          <a:p>
            <a:pPr marL="114300" indent="0">
              <a:buNone/>
            </a:pPr>
            <a:r>
              <a:rPr lang="en-US" sz="1400" b="0" dirty="0">
                <a:solidFill>
                  <a:srgbClr val="000000"/>
                </a:solidFill>
                <a:effectLst/>
                <a:latin typeface="Calibri" panose="020F0502020204030204" pitchFamily="34" charset="0"/>
                <a:cs typeface="Calibri" panose="020F0502020204030204" pitchFamily="34" charset="0"/>
              </a:rPr>
              <a:t>We use words like very, really and extremely to make </a:t>
            </a:r>
            <a:r>
              <a:rPr lang="en-US" sz="1400" b="0" u="none" strike="noStrike" dirty="0">
                <a:solidFill>
                  <a:srgbClr val="00843D"/>
                </a:solidFill>
                <a:effectLst/>
                <a:latin typeface="Calibri" panose="020F0502020204030204" pitchFamily="34" charset="0"/>
                <a:cs typeface="Calibri" panose="020F0502020204030204" pitchFamily="34" charset="0"/>
                <a:hlinkClick r:id="rId1"/>
              </a:rPr>
              <a:t>adjectives </a:t>
            </a:r>
            <a:r>
              <a:rPr lang="en-US" sz="1400" b="0" dirty="0">
                <a:solidFill>
                  <a:srgbClr val="000000"/>
                </a:solidFill>
                <a:effectLst/>
                <a:latin typeface="Calibri" panose="020F0502020204030204" pitchFamily="34" charset="0"/>
                <a:cs typeface="Calibri" panose="020F0502020204030204" pitchFamily="34" charset="0"/>
              </a:rPr>
              <a:t>stronger:</a:t>
            </a:r>
            <a:endParaRPr lang="en-US" sz="1400" b="0" dirty="0">
              <a:solidFill>
                <a:srgbClr val="000000"/>
              </a:solidFill>
              <a:effectLst/>
              <a:latin typeface="Calibri" panose="020F0502020204030204" pitchFamily="34" charset="0"/>
              <a:cs typeface="Calibri" panose="020F0502020204030204" pitchFamily="34" charset="0"/>
            </a:endParaRPr>
          </a:p>
          <a:p>
            <a:pPr marL="114300" indent="0">
              <a:buNone/>
            </a:pPr>
            <a:r>
              <a:rPr lang="en-US" sz="1400" b="0" dirty="0">
                <a:solidFill>
                  <a:srgbClr val="000000"/>
                </a:solidFill>
                <a:effectLst/>
                <a:latin typeface="Calibri" panose="020F0502020204030204" pitchFamily="34" charset="0"/>
                <a:cs typeface="Calibri" panose="020F0502020204030204" pitchFamily="34" charset="0"/>
              </a:rPr>
              <a:t>It's a </a:t>
            </a:r>
            <a:r>
              <a:rPr lang="en-US" sz="1400" b="1" dirty="0">
                <a:solidFill>
                  <a:srgbClr val="000000"/>
                </a:solidFill>
                <a:effectLst/>
                <a:latin typeface="Calibri" panose="020F0502020204030204" pitchFamily="34" charset="0"/>
                <a:cs typeface="Calibri" panose="020F0502020204030204" pitchFamily="34" charset="0"/>
              </a:rPr>
              <a:t>very </a:t>
            </a:r>
            <a:r>
              <a:rPr lang="en-US" sz="1400" b="0" dirty="0">
                <a:solidFill>
                  <a:srgbClr val="000000"/>
                </a:solidFill>
                <a:effectLst/>
                <a:latin typeface="Calibri" panose="020F0502020204030204" pitchFamily="34" charset="0"/>
                <a:cs typeface="Calibri" panose="020F0502020204030204" pitchFamily="34" charset="0"/>
              </a:rPr>
              <a:t>interesting story.</a:t>
            </a:r>
            <a:br>
              <a:rPr lang="en-US" sz="1400" b="0" dirty="0">
                <a:solidFill>
                  <a:srgbClr val="000000"/>
                </a:solidFill>
                <a:effectLst/>
                <a:latin typeface="Calibri" panose="020F0502020204030204" pitchFamily="34" charset="0"/>
                <a:cs typeface="Calibri" panose="020F0502020204030204" pitchFamily="34" charset="0"/>
              </a:rPr>
            </a:br>
            <a:r>
              <a:rPr lang="en-US" sz="1400" b="0" dirty="0">
                <a:solidFill>
                  <a:srgbClr val="000000"/>
                </a:solidFill>
                <a:effectLst/>
                <a:latin typeface="Calibri" panose="020F0502020204030204" pitchFamily="34" charset="0"/>
                <a:cs typeface="Calibri" panose="020F0502020204030204" pitchFamily="34" charset="0"/>
              </a:rPr>
              <a:t>Everyone was </a:t>
            </a:r>
            <a:r>
              <a:rPr lang="en-US" sz="1400" b="1" dirty="0">
                <a:solidFill>
                  <a:srgbClr val="000000"/>
                </a:solidFill>
                <a:effectLst/>
                <a:latin typeface="Calibri" panose="020F0502020204030204" pitchFamily="34" charset="0"/>
                <a:cs typeface="Calibri" panose="020F0502020204030204" pitchFamily="34" charset="0"/>
              </a:rPr>
              <a:t>very </a:t>
            </a:r>
            <a:r>
              <a:rPr lang="en-US" sz="1400" b="0" dirty="0">
                <a:solidFill>
                  <a:srgbClr val="000000"/>
                </a:solidFill>
                <a:effectLst/>
                <a:latin typeface="Calibri" panose="020F0502020204030204" pitchFamily="34" charset="0"/>
                <a:cs typeface="Calibri" panose="020F0502020204030204" pitchFamily="34" charset="0"/>
              </a:rPr>
              <a:t>excited.</a:t>
            </a:r>
            <a:br>
              <a:rPr lang="en-US" sz="1400" b="0" dirty="0">
                <a:solidFill>
                  <a:srgbClr val="000000"/>
                </a:solidFill>
                <a:effectLst/>
                <a:latin typeface="Calibri" panose="020F0502020204030204" pitchFamily="34" charset="0"/>
                <a:cs typeface="Calibri" panose="020F0502020204030204" pitchFamily="34" charset="0"/>
              </a:rPr>
            </a:br>
            <a:r>
              <a:rPr lang="en-US" sz="1400" b="0" dirty="0">
                <a:solidFill>
                  <a:srgbClr val="000000"/>
                </a:solidFill>
                <a:effectLst/>
                <a:latin typeface="Calibri" panose="020F0502020204030204" pitchFamily="34" charset="0"/>
                <a:cs typeface="Calibri" panose="020F0502020204030204" pitchFamily="34" charset="0"/>
              </a:rPr>
              <a:t>It's a </a:t>
            </a:r>
            <a:r>
              <a:rPr lang="en-US" sz="1400" b="1" dirty="0">
                <a:solidFill>
                  <a:srgbClr val="000000"/>
                </a:solidFill>
                <a:effectLst/>
                <a:latin typeface="Calibri" panose="020F0502020204030204" pitchFamily="34" charset="0"/>
                <a:cs typeface="Calibri" panose="020F0502020204030204" pitchFamily="34" charset="0"/>
              </a:rPr>
              <a:t>really </a:t>
            </a:r>
            <a:r>
              <a:rPr lang="en-US" sz="1400" b="0" dirty="0">
                <a:solidFill>
                  <a:srgbClr val="000000"/>
                </a:solidFill>
                <a:effectLst/>
                <a:latin typeface="Calibri" panose="020F0502020204030204" pitchFamily="34" charset="0"/>
                <a:cs typeface="Calibri" panose="020F0502020204030204" pitchFamily="34" charset="0"/>
              </a:rPr>
              <a:t>interesting story.</a:t>
            </a:r>
            <a:br>
              <a:rPr lang="en-US" sz="1400" b="0" dirty="0">
                <a:solidFill>
                  <a:srgbClr val="000000"/>
                </a:solidFill>
                <a:effectLst/>
                <a:latin typeface="Calibri" panose="020F0502020204030204" pitchFamily="34" charset="0"/>
                <a:cs typeface="Calibri" panose="020F0502020204030204" pitchFamily="34" charset="0"/>
              </a:rPr>
            </a:br>
            <a:r>
              <a:rPr lang="en-US" sz="1400" b="0" dirty="0">
                <a:solidFill>
                  <a:srgbClr val="000000"/>
                </a:solidFill>
                <a:effectLst/>
                <a:latin typeface="Calibri" panose="020F0502020204030204" pitchFamily="34" charset="0"/>
                <a:cs typeface="Calibri" panose="020F0502020204030204" pitchFamily="34" charset="0"/>
              </a:rPr>
              <a:t>Everyone was </a:t>
            </a:r>
            <a:r>
              <a:rPr lang="en-US" sz="1400" b="1" dirty="0">
                <a:solidFill>
                  <a:srgbClr val="000000"/>
                </a:solidFill>
                <a:effectLst/>
                <a:latin typeface="Calibri" panose="020F0502020204030204" pitchFamily="34" charset="0"/>
                <a:cs typeface="Calibri" panose="020F0502020204030204" pitchFamily="34" charset="0"/>
              </a:rPr>
              <a:t>extremely </a:t>
            </a:r>
            <a:r>
              <a:rPr lang="en-US" sz="1400" b="0" dirty="0">
                <a:solidFill>
                  <a:srgbClr val="000000"/>
                </a:solidFill>
                <a:effectLst/>
                <a:latin typeface="Calibri" panose="020F0502020204030204" pitchFamily="34" charset="0"/>
                <a:cs typeface="Calibri" panose="020F0502020204030204" pitchFamily="34" charset="0"/>
              </a:rPr>
              <a:t>excited.</a:t>
            </a:r>
            <a:endParaRPr lang="en-US" sz="1400" b="0" dirty="0">
              <a:solidFill>
                <a:srgbClr val="000000"/>
              </a:solidFill>
              <a:effectLst/>
              <a:latin typeface="Calibri" panose="020F0502020204030204" pitchFamily="34" charset="0"/>
              <a:cs typeface="Calibri" panose="020F0502020204030204" pitchFamily="34" charset="0"/>
            </a:endParaRPr>
          </a:p>
          <a:p>
            <a:pPr marL="114300" indent="0">
              <a:buNone/>
            </a:pPr>
            <a:r>
              <a:rPr lang="en-US" sz="1400" b="0" dirty="0">
                <a:solidFill>
                  <a:srgbClr val="000000"/>
                </a:solidFill>
                <a:effectLst/>
                <a:latin typeface="Calibri" panose="020F0502020204030204" pitchFamily="34" charset="0"/>
                <a:cs typeface="Calibri" panose="020F0502020204030204" pitchFamily="34" charset="0"/>
              </a:rPr>
              <a:t>We call these words </a:t>
            </a:r>
            <a:r>
              <a:rPr lang="en-US" sz="1400" b="1" dirty="0">
                <a:solidFill>
                  <a:srgbClr val="000000"/>
                </a:solidFill>
                <a:effectLst/>
                <a:latin typeface="Calibri" panose="020F0502020204030204" pitchFamily="34" charset="0"/>
                <a:cs typeface="Calibri" panose="020F0502020204030204" pitchFamily="34" charset="0"/>
              </a:rPr>
              <a:t>intensifiers</a:t>
            </a:r>
            <a:r>
              <a:rPr lang="en-US" sz="1400" b="0" dirty="0">
                <a:solidFill>
                  <a:srgbClr val="000000"/>
                </a:solidFill>
                <a:effectLst/>
                <a:latin typeface="Calibri" panose="020F0502020204030204" pitchFamily="34" charset="0"/>
                <a:cs typeface="Calibri" panose="020F0502020204030204" pitchFamily="34" charset="0"/>
              </a:rPr>
              <a:t>. Other intensifiers are</a:t>
            </a:r>
            <a:endParaRPr lang="en-US" sz="1400" dirty="0">
              <a:solidFill>
                <a:srgbClr val="000000"/>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US" sz="1400" b="0" dirty="0">
              <a:solidFill>
                <a:srgbClr val="000000"/>
              </a:solidFill>
              <a:effectLst/>
              <a:latin typeface="Calibri" panose="020F0502020204030204" pitchFamily="34" charset="0"/>
              <a:cs typeface="Calibri" panose="020F0502020204030204" pitchFamily="34" charset="0"/>
            </a:endParaRPr>
          </a:p>
          <a:p>
            <a:pPr marL="114300" indent="0">
              <a:buNone/>
            </a:pPr>
            <a:r>
              <a:rPr lang="en-US" sz="1400" b="0" dirty="0">
                <a:solidFill>
                  <a:srgbClr val="000000"/>
                </a:solidFill>
                <a:effectLst/>
                <a:latin typeface="Calibri" panose="020F0502020204030204" pitchFamily="34" charset="0"/>
                <a:cs typeface="Calibri" panose="020F0502020204030204" pitchFamily="34" charset="0"/>
              </a:rPr>
              <a:t>We also use enough to say more about an adjective, but enough comes </a:t>
            </a:r>
            <a:r>
              <a:rPr lang="en-US" sz="1400" b="1" dirty="0">
                <a:solidFill>
                  <a:srgbClr val="000000"/>
                </a:solidFill>
                <a:effectLst/>
                <a:latin typeface="Calibri" panose="020F0502020204030204" pitchFamily="34" charset="0"/>
                <a:cs typeface="Calibri" panose="020F0502020204030204" pitchFamily="34" charset="0"/>
              </a:rPr>
              <a:t>after </a:t>
            </a:r>
            <a:r>
              <a:rPr lang="en-US" sz="1400" b="0" dirty="0">
                <a:solidFill>
                  <a:srgbClr val="000000"/>
                </a:solidFill>
                <a:effectLst/>
                <a:latin typeface="Calibri" panose="020F0502020204030204" pitchFamily="34" charset="0"/>
                <a:cs typeface="Calibri" panose="020F0502020204030204" pitchFamily="34" charset="0"/>
              </a:rPr>
              <a:t>its </a:t>
            </a:r>
            <a:r>
              <a:rPr lang="en-US" sz="1400" b="1" u="sng" dirty="0">
                <a:solidFill>
                  <a:srgbClr val="000000"/>
                </a:solidFill>
                <a:effectLst/>
                <a:latin typeface="Calibri" panose="020F0502020204030204" pitchFamily="34" charset="0"/>
                <a:cs typeface="Calibri" panose="020F0502020204030204" pitchFamily="34" charset="0"/>
              </a:rPr>
              <a:t>adjective</a:t>
            </a:r>
            <a:r>
              <a:rPr lang="en-US" sz="1400" b="0" dirty="0">
                <a:solidFill>
                  <a:srgbClr val="000000"/>
                </a:solidFill>
                <a:effectLst/>
                <a:latin typeface="Calibri" panose="020F0502020204030204" pitchFamily="34" charset="0"/>
                <a:cs typeface="Calibri" panose="020F0502020204030204" pitchFamily="34" charset="0"/>
              </a:rPr>
              <a:t>:</a:t>
            </a:r>
            <a:endParaRPr lang="en-US" sz="1400" b="0" dirty="0">
              <a:solidFill>
                <a:srgbClr val="000000"/>
              </a:solidFill>
              <a:effectLst/>
              <a:latin typeface="Calibri" panose="020F0502020204030204" pitchFamily="34" charset="0"/>
              <a:cs typeface="Calibri" panose="020F0502020204030204" pitchFamily="34" charset="0"/>
            </a:endParaRPr>
          </a:p>
          <a:p>
            <a:pPr marL="114300" indent="0">
              <a:buNone/>
            </a:pPr>
            <a:r>
              <a:rPr lang="en-US" sz="1400" b="0" dirty="0">
                <a:solidFill>
                  <a:srgbClr val="000000"/>
                </a:solidFill>
                <a:effectLst/>
                <a:latin typeface="Calibri" panose="020F0502020204030204" pitchFamily="34" charset="0"/>
                <a:cs typeface="Calibri" panose="020F0502020204030204" pitchFamily="34" charset="0"/>
              </a:rPr>
              <a:t>If you are seventeen, you are </a:t>
            </a:r>
            <a:r>
              <a:rPr lang="en-US" sz="1400" b="1" u="sng" dirty="0">
                <a:solidFill>
                  <a:srgbClr val="000000"/>
                </a:solidFill>
                <a:effectLst/>
                <a:latin typeface="Calibri" panose="020F0502020204030204" pitchFamily="34" charset="0"/>
                <a:cs typeface="Calibri" panose="020F0502020204030204" pitchFamily="34" charset="0"/>
              </a:rPr>
              <a:t>old</a:t>
            </a:r>
            <a:r>
              <a:rPr lang="en-US" sz="1400" b="0" dirty="0">
                <a:solidFill>
                  <a:srgbClr val="000000"/>
                </a:solidFill>
                <a:effectLst/>
                <a:latin typeface="Calibri" panose="020F0502020204030204" pitchFamily="34" charset="0"/>
                <a:cs typeface="Calibri" panose="020F0502020204030204" pitchFamily="34" charset="0"/>
              </a:rPr>
              <a:t> </a:t>
            </a:r>
            <a:r>
              <a:rPr lang="en-US" sz="1400" b="1" dirty="0">
                <a:solidFill>
                  <a:srgbClr val="000000"/>
                </a:solidFill>
                <a:effectLst/>
                <a:latin typeface="Calibri" panose="020F0502020204030204" pitchFamily="34" charset="0"/>
                <a:cs typeface="Calibri" panose="020F0502020204030204" pitchFamily="34" charset="0"/>
              </a:rPr>
              <a:t>enough </a:t>
            </a:r>
            <a:r>
              <a:rPr lang="en-US" sz="1400" b="0" dirty="0">
                <a:solidFill>
                  <a:srgbClr val="000000"/>
                </a:solidFill>
                <a:effectLst/>
                <a:latin typeface="Calibri" panose="020F0502020204030204" pitchFamily="34" charset="0"/>
                <a:cs typeface="Calibri" panose="020F0502020204030204" pitchFamily="34" charset="0"/>
              </a:rPr>
              <a:t>to drive a car.</a:t>
            </a:r>
            <a:br>
              <a:rPr lang="en-US" sz="1400" b="0" dirty="0">
                <a:solidFill>
                  <a:srgbClr val="000000"/>
                </a:solidFill>
                <a:effectLst/>
                <a:latin typeface="Calibri" panose="020F0502020204030204" pitchFamily="34" charset="0"/>
                <a:cs typeface="Calibri" panose="020F0502020204030204" pitchFamily="34" charset="0"/>
              </a:rPr>
            </a:br>
            <a:r>
              <a:rPr lang="en-US" sz="1400" b="0" dirty="0">
                <a:solidFill>
                  <a:srgbClr val="000000"/>
                </a:solidFill>
                <a:effectLst/>
                <a:latin typeface="Calibri" panose="020F0502020204030204" pitchFamily="34" charset="0"/>
                <a:cs typeface="Calibri" panose="020F0502020204030204" pitchFamily="34" charset="0"/>
              </a:rPr>
              <a:t>I can't wear those shoes. They're not </a:t>
            </a:r>
            <a:r>
              <a:rPr lang="en-US" sz="1400" b="1" u="sng" dirty="0">
                <a:solidFill>
                  <a:srgbClr val="000000"/>
                </a:solidFill>
                <a:effectLst/>
                <a:latin typeface="Calibri" panose="020F0502020204030204" pitchFamily="34" charset="0"/>
                <a:cs typeface="Calibri" panose="020F0502020204030204" pitchFamily="34" charset="0"/>
              </a:rPr>
              <a:t>big</a:t>
            </a:r>
            <a:r>
              <a:rPr lang="en-US" sz="1400" b="0" dirty="0">
                <a:solidFill>
                  <a:srgbClr val="000000"/>
                </a:solidFill>
                <a:effectLst/>
                <a:latin typeface="Calibri" panose="020F0502020204030204" pitchFamily="34" charset="0"/>
                <a:cs typeface="Calibri" panose="020F0502020204030204" pitchFamily="34" charset="0"/>
              </a:rPr>
              <a:t> </a:t>
            </a:r>
            <a:r>
              <a:rPr lang="en-US" sz="1400" b="1" dirty="0">
                <a:solidFill>
                  <a:srgbClr val="000000"/>
                </a:solidFill>
                <a:effectLst/>
                <a:latin typeface="Calibri" panose="020F0502020204030204" pitchFamily="34" charset="0"/>
                <a:cs typeface="Calibri" panose="020F0502020204030204" pitchFamily="34" charset="0"/>
              </a:rPr>
              <a:t>enough</a:t>
            </a:r>
            <a:r>
              <a:rPr lang="en-US" sz="1400" b="0" dirty="0">
                <a:solidFill>
                  <a:srgbClr val="000000"/>
                </a:solidFill>
                <a:effectLst/>
                <a:latin typeface="Calibri" panose="020F0502020204030204" pitchFamily="34" charset="0"/>
                <a:cs typeface="Calibri" panose="020F0502020204030204" pitchFamily="34" charset="0"/>
              </a:rPr>
              <a:t>.</a:t>
            </a: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2"/>
          <a:srcRect/>
          <a:stretch>
            <a:fillRect/>
          </a:stretch>
        </p:blipFill>
        <p:spPr>
          <a:xfrm>
            <a:off x="7787575" y="4378875"/>
            <a:ext cx="1232526" cy="611875"/>
          </a:xfrm>
          <a:prstGeom prst="rect">
            <a:avLst/>
          </a:prstGeom>
          <a:noFill/>
          <a:ln>
            <a:noFill/>
          </a:ln>
        </p:spPr>
      </p:pic>
      <p:graphicFrame>
        <p:nvGraphicFramePr>
          <p:cNvPr id="10" name="Table 9"/>
          <p:cNvGraphicFramePr>
            <a:graphicFrameLocks noGrp="1"/>
          </p:cNvGraphicFramePr>
          <p:nvPr/>
        </p:nvGraphicFramePr>
        <p:xfrm>
          <a:off x="623777" y="2418713"/>
          <a:ext cx="4253024" cy="883920"/>
        </p:xfrm>
        <a:graphic>
          <a:graphicData uri="http://schemas.openxmlformats.org/drawingml/2006/table">
            <a:tbl>
              <a:tblPr/>
              <a:tblGrid>
                <a:gridCol w="2126512"/>
                <a:gridCol w="2126512"/>
              </a:tblGrid>
              <a:tr h="609053">
                <a:tc>
                  <a:txBody>
                    <a:bodyPr/>
                    <a:lstStyle/>
                    <a:p>
                      <a:r>
                        <a:rPr lang="en-IN" i="1" dirty="0">
                          <a:effectLst/>
                        </a:rPr>
                        <a:t>amazingly</a:t>
                      </a:r>
                      <a:br>
                        <a:rPr lang="en-IN" i="1" dirty="0">
                          <a:effectLst/>
                        </a:rPr>
                      </a:br>
                      <a:r>
                        <a:rPr lang="en-IN" i="1" dirty="0">
                          <a:effectLst/>
                        </a:rPr>
                        <a:t>exceptionally</a:t>
                      </a:r>
                      <a:br>
                        <a:rPr lang="en-IN" i="1" dirty="0">
                          <a:effectLst/>
                        </a:rPr>
                      </a:br>
                      <a:r>
                        <a:rPr lang="en-IN" i="1" dirty="0">
                          <a:effectLst/>
                        </a:rPr>
                        <a:t>incredibly</a:t>
                      </a:r>
                      <a:endParaRPr lang="en-IN" dirty="0">
                        <a:effectLst/>
                      </a:endParaRPr>
                    </a:p>
                  </a:txBody>
                  <a:tcPr marL="152400" marR="152400" marT="121920" marB="121920"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1F1"/>
                    </a:solidFill>
                  </a:tcPr>
                </a:tc>
                <a:tc>
                  <a:txBody>
                    <a:bodyPr/>
                    <a:lstStyle/>
                    <a:p>
                      <a:r>
                        <a:rPr lang="en-IN" i="1" dirty="0">
                          <a:effectLst/>
                        </a:rPr>
                        <a:t>particularly</a:t>
                      </a:r>
                      <a:br>
                        <a:rPr lang="en-IN" dirty="0">
                          <a:effectLst/>
                        </a:rPr>
                      </a:br>
                      <a:r>
                        <a:rPr lang="en-IN" i="1" dirty="0">
                          <a:effectLst/>
                        </a:rPr>
                        <a:t>remarkably</a:t>
                      </a:r>
                      <a:br>
                        <a:rPr lang="en-IN" dirty="0">
                          <a:effectLst/>
                        </a:rPr>
                      </a:br>
                      <a:r>
                        <a:rPr lang="en-IN" i="1" dirty="0">
                          <a:effectLst/>
                        </a:rPr>
                        <a:t>unusually</a:t>
                      </a:r>
                      <a:endParaRPr lang="en-IN" dirty="0">
                        <a:effectLst/>
                      </a:endParaRPr>
                    </a:p>
                  </a:txBody>
                  <a:tcPr marL="152400" marR="152400" marT="121920" marB="121920"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1F1"/>
                    </a:solidFill>
                  </a:tcPr>
                </a:tc>
              </a:tr>
            </a:tbl>
          </a:graphicData>
        </a:graphic>
      </p:graphicFrame>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i="0" dirty="0">
                <a:solidFill>
                  <a:srgbClr val="FF0000"/>
                </a:solidFill>
                <a:effectLst/>
                <a:latin typeface="Lato"/>
              </a:rPr>
              <a:t>EXAMPLES OF INTENSIFIERS IN SENTENCES</a:t>
            </a:r>
            <a:br>
              <a:rPr lang="en-US" sz="2000" b="1" i="0" dirty="0">
                <a:solidFill>
                  <a:srgbClr val="000000"/>
                </a:solidFill>
                <a:effectLst/>
                <a:latin typeface="Lato"/>
              </a:rPr>
            </a:br>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32721" y="1184005"/>
            <a:ext cx="8417873" cy="3675073"/>
          </a:xfrm>
        </p:spPr>
        <p:txBody>
          <a:bodyPr/>
          <a:lstStyle/>
          <a:p>
            <a:pPr algn="l">
              <a:buFont typeface="Arial" panose="020B0604020202020204" pitchFamily="34" charset="0"/>
              <a:buChar char="•"/>
            </a:pPr>
            <a:r>
              <a:rPr lang="en-US" sz="1400" b="0" i="0" dirty="0">
                <a:solidFill>
                  <a:srgbClr val="000000"/>
                </a:solidFill>
                <a:effectLst/>
                <a:latin typeface="Lato"/>
              </a:rPr>
              <a:t>This pie is tasty.</a:t>
            </a:r>
            <a:endParaRPr lang="en-US" sz="1400" b="0" i="0" dirty="0">
              <a:solidFill>
                <a:srgbClr val="000000"/>
              </a:solidFill>
              <a:effectLst/>
              <a:latin typeface="Lato"/>
            </a:endParaRPr>
          </a:p>
          <a:p>
            <a:pPr algn="l">
              <a:buFont typeface="Arial" panose="020B0604020202020204" pitchFamily="34" charset="0"/>
              <a:buChar char="•"/>
            </a:pPr>
            <a:r>
              <a:rPr lang="en-US" sz="1400" b="0" i="0" dirty="0">
                <a:solidFill>
                  <a:srgbClr val="000000"/>
                </a:solidFill>
                <a:effectLst/>
                <a:latin typeface="Lato"/>
              </a:rPr>
              <a:t>(There is no intensifier in this sentence.)This pie is very tasty.</a:t>
            </a:r>
            <a:endParaRPr lang="en-US" sz="1400" b="0" i="0" dirty="0">
              <a:solidFill>
                <a:srgbClr val="000000"/>
              </a:solidFill>
              <a:effectLst/>
              <a:latin typeface="Lato"/>
            </a:endParaRPr>
          </a:p>
          <a:p>
            <a:pPr algn="l">
              <a:buFont typeface="Arial" panose="020B0604020202020204" pitchFamily="34" charset="0"/>
              <a:buChar char="•"/>
            </a:pPr>
            <a:r>
              <a:rPr lang="en-US" sz="1400" b="0" i="0" dirty="0">
                <a:solidFill>
                  <a:srgbClr val="000000"/>
                </a:solidFill>
                <a:effectLst/>
                <a:latin typeface="Lato"/>
              </a:rPr>
              <a:t>(In this example, the intensifier "very" strengthens the adjective "tasty." Of note, "very" is the most common intensifier in English.)</a:t>
            </a:r>
            <a:br>
              <a:rPr lang="en-US" sz="1400" b="0" i="0" dirty="0">
                <a:solidFill>
                  <a:srgbClr val="000000"/>
                </a:solidFill>
                <a:effectLst/>
                <a:latin typeface="Lato"/>
              </a:rPr>
            </a:br>
            <a:br>
              <a:rPr lang="en-US" sz="1400" b="0" i="0" dirty="0">
                <a:solidFill>
                  <a:srgbClr val="000000"/>
                </a:solidFill>
                <a:effectLst/>
                <a:latin typeface="Lato"/>
              </a:rPr>
            </a:br>
            <a:r>
              <a:rPr lang="en-US" sz="1400" b="0" i="0" dirty="0">
                <a:solidFill>
                  <a:srgbClr val="000000"/>
                </a:solidFill>
                <a:effectLst/>
                <a:latin typeface="Lato"/>
              </a:rPr>
              <a:t>The delegation is late.</a:t>
            </a:r>
            <a:endParaRPr lang="en-US" sz="1400" b="0" i="0" dirty="0">
              <a:solidFill>
                <a:srgbClr val="000000"/>
              </a:solidFill>
              <a:effectLst/>
              <a:latin typeface="Lato"/>
            </a:endParaRPr>
          </a:p>
          <a:p>
            <a:pPr algn="l">
              <a:buFont typeface="Arial" panose="020B0604020202020204" pitchFamily="34" charset="0"/>
              <a:buChar char="•"/>
            </a:pPr>
            <a:r>
              <a:rPr lang="en-US" sz="1400" b="0" i="0" dirty="0">
                <a:solidFill>
                  <a:srgbClr val="000000"/>
                </a:solidFill>
                <a:effectLst/>
                <a:latin typeface="Lato"/>
              </a:rPr>
              <a:t>(There is no intensifier in this sentence.)The delegation is very late.</a:t>
            </a:r>
            <a:endParaRPr lang="en-US" sz="1400" b="0" i="0" dirty="0">
              <a:solidFill>
                <a:srgbClr val="000000"/>
              </a:solidFill>
              <a:effectLst/>
              <a:latin typeface="Lato"/>
            </a:endParaRPr>
          </a:p>
          <a:p>
            <a:pPr algn="l">
              <a:buFont typeface="Arial" panose="020B0604020202020204" pitchFamily="34" charset="0"/>
              <a:buChar char="•"/>
            </a:pPr>
            <a:br>
              <a:rPr lang="en-US" sz="1400" b="0" i="0" dirty="0">
                <a:solidFill>
                  <a:srgbClr val="000000"/>
                </a:solidFill>
                <a:effectLst/>
                <a:latin typeface="Lato"/>
              </a:rPr>
            </a:br>
            <a:r>
              <a:rPr lang="en-US" sz="1400" b="0" i="0" dirty="0">
                <a:solidFill>
                  <a:srgbClr val="000000"/>
                </a:solidFill>
                <a:effectLst/>
                <a:latin typeface="Lato"/>
              </a:rPr>
              <a:t>Last week's test was easy.</a:t>
            </a:r>
            <a:endParaRPr lang="en-US" sz="1400" b="0" i="0" dirty="0">
              <a:solidFill>
                <a:srgbClr val="000000"/>
              </a:solidFill>
              <a:effectLst/>
              <a:latin typeface="Lato"/>
            </a:endParaRPr>
          </a:p>
          <a:p>
            <a:pPr algn="l">
              <a:buFont typeface="Arial" panose="020B0604020202020204" pitchFamily="34" charset="0"/>
              <a:buChar char="•"/>
            </a:pPr>
            <a:r>
              <a:rPr lang="en-US" sz="1400" b="0" i="0" dirty="0">
                <a:solidFill>
                  <a:srgbClr val="000000"/>
                </a:solidFill>
                <a:effectLst/>
                <a:latin typeface="Lato"/>
              </a:rPr>
              <a:t>(There is no intensifier in this sentence.)Last week's test was really easy.</a:t>
            </a:r>
            <a:endParaRPr lang="en-US" sz="1400" b="0" i="0" dirty="0">
              <a:solidFill>
                <a:srgbClr val="000000"/>
              </a:solidFill>
              <a:effectLst/>
              <a:latin typeface="Lato"/>
            </a:endParaRPr>
          </a:p>
          <a:p>
            <a:pPr algn="l">
              <a:buFont typeface="Arial" panose="020B0604020202020204" pitchFamily="34" charset="0"/>
              <a:buChar char="•"/>
            </a:pPr>
            <a:r>
              <a:rPr lang="en-US" sz="1400" b="0" i="0" dirty="0">
                <a:solidFill>
                  <a:srgbClr val="000000"/>
                </a:solidFill>
                <a:effectLst/>
                <a:latin typeface="Lato"/>
              </a:rPr>
              <a:t>Last week's test was incredibly easy.</a:t>
            </a:r>
            <a:endParaRPr lang="en-US" sz="1400" b="0" i="0" dirty="0">
              <a:solidFill>
                <a:srgbClr val="000000"/>
              </a:solidFill>
              <a:effectLst/>
              <a:latin typeface="Lato"/>
            </a:endParaRPr>
          </a:p>
          <a:p>
            <a:pPr algn="l">
              <a:buFont typeface="Arial" panose="020B0604020202020204" pitchFamily="34" charset="0"/>
              <a:buChar char="•"/>
            </a:pPr>
            <a:r>
              <a:rPr lang="en-US" sz="1400" b="0" i="0" dirty="0">
                <a:solidFill>
                  <a:srgbClr val="000000"/>
                </a:solidFill>
                <a:effectLst/>
                <a:latin typeface="Lato"/>
              </a:rPr>
              <a:t>Last week's test was insanely easy.</a:t>
            </a:r>
            <a:endParaRPr lang="en-US" sz="1400" b="0" i="0" dirty="0">
              <a:solidFill>
                <a:srgbClr val="000000"/>
              </a:solidFill>
              <a:effectLst/>
              <a:latin typeface="Lato"/>
            </a:endParaRPr>
          </a:p>
        </p:txBody>
      </p:sp>
      <p:pic>
        <p:nvPicPr>
          <p:cNvPr id="4"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i="0" dirty="0">
                <a:solidFill>
                  <a:srgbClr val="FF0000"/>
                </a:solidFill>
                <a:effectLst/>
                <a:latin typeface="Calibri" panose="020F0502020204030204" pitchFamily="34" charset="0"/>
                <a:cs typeface="Calibri" panose="020F0502020204030204" pitchFamily="34" charset="0"/>
              </a:rPr>
              <a:t>NEGATIVE-SOUNDING INTENSIFIERS PROVIDE STRENGTH</a:t>
            </a:r>
            <a:br>
              <a:rPr lang="en-US" sz="2000" b="1" i="0" dirty="0">
                <a:solidFill>
                  <a:srgbClr val="FF0000"/>
                </a:solidFill>
                <a:effectLst/>
                <a:latin typeface="Calibri" panose="020F0502020204030204" pitchFamily="34" charset="0"/>
                <a:cs typeface="Calibri" panose="020F0502020204030204" pitchFamily="34" charset="0"/>
              </a:rPr>
            </a:br>
            <a:endParaRPr lang="en-IN" sz="2000"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p:txBody>
          <a:bodyPr/>
          <a:lstStyle/>
          <a:p>
            <a:pPr algn="l">
              <a:buFont typeface="Arial" panose="020B0604020202020204" pitchFamily="34" charset="0"/>
              <a:buChar char="•"/>
            </a:pPr>
            <a:r>
              <a:rPr lang="en-US" sz="2000" b="0" i="0" dirty="0">
                <a:solidFill>
                  <a:srgbClr val="000000"/>
                </a:solidFill>
                <a:effectLst/>
                <a:latin typeface="Calibri" panose="020F0502020204030204" pitchFamily="34" charset="0"/>
                <a:cs typeface="Calibri" panose="020F0502020204030204" pitchFamily="34" charset="0"/>
              </a:rPr>
              <a:t>Oddly, negative-sounding words such as "awfully," "dreadfully," "insanely," and "terribly" provide strength to the words they govern. For example:</a:t>
            </a:r>
            <a:endParaRPr lang="en-US" sz="2000" b="0" i="0" dirty="0">
              <a:solidFill>
                <a:srgbClr val="000000"/>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sz="2000" b="0" i="0" dirty="0">
                <a:solidFill>
                  <a:srgbClr val="000000"/>
                </a:solidFill>
                <a:effectLst/>
                <a:latin typeface="Calibri" panose="020F0502020204030204" pitchFamily="34" charset="0"/>
                <a:cs typeface="Calibri" panose="020F0502020204030204" pitchFamily="34" charset="0"/>
              </a:rPr>
              <a:t>You look awfully pale.</a:t>
            </a:r>
            <a:endParaRPr lang="en-US" sz="2000" b="0" i="0" dirty="0">
              <a:solidFill>
                <a:srgbClr val="000000"/>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sz="2000" b="0" i="0" dirty="0">
                <a:solidFill>
                  <a:srgbClr val="000000"/>
                </a:solidFill>
                <a:effectLst/>
                <a:latin typeface="Calibri" panose="020F0502020204030204" pitchFamily="34" charset="0"/>
                <a:cs typeface="Calibri" panose="020F0502020204030204" pitchFamily="34" charset="0"/>
              </a:rPr>
              <a:t>I am dreadfully sorry.</a:t>
            </a:r>
            <a:endParaRPr lang="en-US" sz="2000" b="0" i="0" dirty="0">
              <a:solidFill>
                <a:srgbClr val="000000"/>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sz="2000" b="0" i="0" dirty="0">
                <a:solidFill>
                  <a:srgbClr val="000000"/>
                </a:solidFill>
                <a:effectLst/>
                <a:latin typeface="Calibri" panose="020F0502020204030204" pitchFamily="34" charset="0"/>
                <a:cs typeface="Calibri" panose="020F0502020204030204" pitchFamily="34" charset="0"/>
              </a:rPr>
              <a:t>That is an insanely clever plan.</a:t>
            </a:r>
            <a:endParaRPr lang="en-US" sz="2000" b="0" i="0" dirty="0">
              <a:solidFill>
                <a:srgbClr val="000000"/>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sz="2000" b="0" i="0" dirty="0">
                <a:solidFill>
                  <a:srgbClr val="000000"/>
                </a:solidFill>
                <a:effectLst/>
                <a:latin typeface="Calibri" panose="020F0502020204030204" pitchFamily="34" charset="0"/>
                <a:cs typeface="Calibri" panose="020F0502020204030204" pitchFamily="34" charset="0"/>
              </a:rPr>
              <a:t>The pressure is dropping terribly quickly.</a:t>
            </a:r>
            <a:endParaRPr lang="en-US" sz="2000" b="0" i="0" dirty="0">
              <a:solidFill>
                <a:srgbClr val="000000"/>
              </a:solidFill>
              <a:effectLst/>
              <a:latin typeface="Calibri" panose="020F0502020204030204" pitchFamily="34" charset="0"/>
              <a:cs typeface="Calibri" panose="020F0502020204030204" pitchFamily="34" charset="0"/>
            </a:endParaRPr>
          </a:p>
          <a:p>
            <a:pPr algn="l">
              <a:buFont typeface="Arial" panose="020B0604020202020204" pitchFamily="34" charset="0"/>
              <a:buChar char="•"/>
            </a:pPr>
            <a:r>
              <a:rPr lang="en-US" sz="2000" dirty="0">
                <a:solidFill>
                  <a:srgbClr val="000000"/>
                </a:solidFill>
                <a:latin typeface="Calibri" panose="020F0502020204030204" pitchFamily="34" charset="0"/>
                <a:cs typeface="Calibri" panose="020F0502020204030204" pitchFamily="34" charset="0"/>
              </a:rPr>
              <a:t>Homework--</a:t>
            </a:r>
            <a:r>
              <a:rPr lang="en-IN" sz="1800" b="0" i="0" u="none" strike="noStrike">
                <a:solidFill>
                  <a:srgbClr val="000000"/>
                </a:solidFill>
                <a:effectLst/>
                <a:latin typeface="Arial" panose="020B0604020202020204" pitchFamily="34" charset="0"/>
              </a:rPr>
              <a:t>Exercise 1 &amp; 2</a:t>
            </a:r>
            <a:r>
              <a:rPr lang="en-IN" sz="2000"/>
              <a:t> </a:t>
            </a:r>
            <a:endParaRPr lang="en-US" sz="2000" b="0" i="0" dirty="0">
              <a:solidFill>
                <a:srgbClr val="000000"/>
              </a:solidFill>
              <a:effectLst/>
              <a:latin typeface="Calibri" panose="020F0502020204030204" pitchFamily="34" charset="0"/>
              <a:cs typeface="Calibri" panose="020F0502020204030204" pitchFamily="34" charset="0"/>
            </a:endParaRPr>
          </a:p>
          <a:p>
            <a:endParaRPr lang="en-IN" dirty="0"/>
          </a:p>
        </p:txBody>
      </p:sp>
      <p:pic>
        <p:nvPicPr>
          <p:cNvPr id="4" name="Google Shape;63;p2"/>
          <p:cNvPicPr preferRelativeResize="0"/>
          <p:nvPr/>
        </p:nvPicPr>
        <p:blipFill rotWithShape="1">
          <a:blip r:embed="rId1"/>
          <a:srcRect/>
          <a:stretch>
            <a:fillRect/>
          </a:stretch>
        </p:blipFill>
        <p:spPr>
          <a:xfrm>
            <a:off x="7599774" y="4262937"/>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6118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MITIGATORS</a:t>
            </a:r>
            <a:endParaRPr lang="en-IN"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a:p>
            <a:pPr marL="0" marR="0" lvl="0" indent="0" algn="l" rtl="0">
              <a:lnSpc>
                <a:spcPct val="100000"/>
              </a:lnSpc>
              <a:spcBef>
                <a:spcPts val="0"/>
              </a:spcBef>
              <a:spcAft>
                <a:spcPts val="0"/>
              </a:spcAft>
              <a:buClr>
                <a:srgbClr val="000000"/>
              </a:buClr>
              <a:buSzPts val="2200"/>
              <a:buFont typeface="Arial" panose="020B0604020202020204"/>
              <a:buNone/>
            </a:pPr>
            <a:r>
              <a:rPr lang="en-IN" sz="3200" b="1" dirty="0">
                <a:solidFill>
                  <a:srgbClr val="FF0000"/>
                </a:solidFill>
                <a:latin typeface="Calibri" panose="020F0502020204030204" pitchFamily="34" charset="0"/>
                <a:cs typeface="Calibri" panose="020F0502020204030204" pitchFamily="34" charset="0"/>
              </a:rPr>
              <a:t>               </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272675" y="882870"/>
            <a:ext cx="8568557" cy="3209324"/>
          </a:xfrm>
          <a:prstGeom prst="rect">
            <a:avLst/>
          </a:prstGeom>
          <a:noFill/>
          <a:ln>
            <a:noFill/>
          </a:ln>
        </p:spPr>
        <p:txBody>
          <a:bodyPr spcFirstLastPara="1" wrap="square" lIns="91425" tIns="91425" rIns="91425" bIns="91425" anchor="t" anchorCtr="0">
            <a:noAutofit/>
          </a:bodyPr>
          <a:lstStyle/>
          <a:p>
            <a:pPr marL="285750" lvl="0" indent="-285750">
              <a:buSzPts val="1400"/>
            </a:pPr>
            <a:r>
              <a:rPr lang="en-US" dirty="0"/>
              <a:t>	</a:t>
            </a:r>
            <a:r>
              <a:rPr lang="en-US" b="0" i="0" dirty="0">
                <a:solidFill>
                  <a:srgbClr val="000000"/>
                </a:solidFill>
                <a:effectLst/>
                <a:latin typeface="british_council"/>
              </a:rPr>
              <a:t>Mitigators are the </a:t>
            </a:r>
            <a:r>
              <a:rPr lang="en-US" b="1" i="0" dirty="0">
                <a:solidFill>
                  <a:srgbClr val="000000"/>
                </a:solidFill>
                <a:effectLst/>
                <a:latin typeface="british_council"/>
              </a:rPr>
              <a:t>opposite of </a:t>
            </a:r>
            <a:r>
              <a:rPr lang="en-US" b="1" i="0" u="none" strike="noStrike" dirty="0">
                <a:solidFill>
                  <a:srgbClr val="00843D"/>
                </a:solidFill>
                <a:effectLst/>
                <a:latin typeface="british_council-bold"/>
                <a:hlinkClick r:id="rId2"/>
              </a:rPr>
              <a:t>intensifiers</a:t>
            </a:r>
            <a:r>
              <a:rPr lang="en-US" b="0" i="0" dirty="0">
                <a:solidFill>
                  <a:srgbClr val="000000"/>
                </a:solidFill>
                <a:effectLst/>
                <a:latin typeface="british_council"/>
              </a:rPr>
              <a:t>. When we want to make an </a:t>
            </a:r>
            <a:r>
              <a:rPr lang="en-US" b="0" i="0" u="none" strike="noStrike" dirty="0">
                <a:solidFill>
                  <a:srgbClr val="00843D"/>
                </a:solidFill>
                <a:effectLst/>
                <a:latin typeface="british_council-bold"/>
                <a:hlinkClick r:id="rId3"/>
              </a:rPr>
              <a:t>adjective</a:t>
            </a:r>
            <a:r>
              <a:rPr lang="en-US" b="0" i="0" dirty="0">
                <a:solidFill>
                  <a:srgbClr val="000000"/>
                </a:solidFill>
                <a:effectLst/>
                <a:latin typeface="british_council"/>
              </a:rPr>
              <a:t> </a:t>
            </a:r>
            <a:r>
              <a:rPr lang="en-US" b="1" i="0" dirty="0">
                <a:solidFill>
                  <a:srgbClr val="000000"/>
                </a:solidFill>
                <a:effectLst/>
                <a:latin typeface="british_council"/>
              </a:rPr>
              <a:t>less strong </a:t>
            </a:r>
            <a:r>
              <a:rPr lang="en-US" b="0" i="0" dirty="0">
                <a:solidFill>
                  <a:srgbClr val="000000"/>
                </a:solidFill>
                <a:effectLst/>
                <a:latin typeface="british_council"/>
              </a:rPr>
              <a:t>we use these words: </a:t>
            </a:r>
            <a:r>
              <a:rPr lang="en-US" b="0" i="1" dirty="0">
                <a:solidFill>
                  <a:srgbClr val="000000"/>
                </a:solidFill>
                <a:effectLst/>
                <a:latin typeface="british_council"/>
              </a:rPr>
              <a:t>fairly, rather, quite</a:t>
            </a:r>
            <a:br>
              <a:rPr lang="en-US" dirty="0">
                <a:latin typeface="Calibri" panose="020F0502020204030204" pitchFamily="34" charset="0"/>
                <a:cs typeface="Calibri" panose="020F0502020204030204" pitchFamily="34" charset="0"/>
              </a:rPr>
            </a:br>
            <a:r>
              <a:rPr lang="en-US" b="0" i="1" dirty="0">
                <a:solidFill>
                  <a:srgbClr val="000000"/>
                </a:solidFill>
                <a:effectLst/>
                <a:latin typeface="british_council"/>
              </a:rPr>
              <a:t>By the end of the day, we were </a:t>
            </a:r>
            <a:r>
              <a:rPr lang="en-US" b="1" i="1" dirty="0">
                <a:solidFill>
                  <a:srgbClr val="000000"/>
                </a:solidFill>
                <a:effectLst/>
                <a:latin typeface="british_council"/>
              </a:rPr>
              <a:t>rather </a:t>
            </a:r>
            <a:r>
              <a:rPr lang="en-US" b="0" i="1" dirty="0">
                <a:solidFill>
                  <a:srgbClr val="000000"/>
                </a:solidFill>
                <a:effectLst/>
                <a:latin typeface="british_council"/>
              </a:rPr>
              <a:t>tired.</a:t>
            </a:r>
            <a:br>
              <a:rPr lang="en-US" b="0" i="1" dirty="0">
                <a:solidFill>
                  <a:srgbClr val="000000"/>
                </a:solidFill>
                <a:effectLst/>
                <a:latin typeface="british_council"/>
              </a:rPr>
            </a:br>
            <a:r>
              <a:rPr lang="en-US" b="0" i="1" dirty="0">
                <a:solidFill>
                  <a:srgbClr val="000000"/>
                </a:solidFill>
                <a:effectLst/>
                <a:latin typeface="british_council"/>
              </a:rPr>
              <a:t>The film wasn't great, but it was </a:t>
            </a:r>
            <a:r>
              <a:rPr lang="en-US" b="1" i="1" dirty="0">
                <a:solidFill>
                  <a:srgbClr val="000000"/>
                </a:solidFill>
                <a:effectLst/>
                <a:latin typeface="british_council"/>
              </a:rPr>
              <a:t>quite </a:t>
            </a:r>
            <a:r>
              <a:rPr lang="en-US" b="0" i="1" dirty="0">
                <a:solidFill>
                  <a:srgbClr val="000000"/>
                </a:solidFill>
                <a:effectLst/>
                <a:latin typeface="british_council"/>
              </a:rPr>
              <a:t>exciting.</a:t>
            </a:r>
            <a:endParaRPr lang="en-US" b="0" i="1" dirty="0">
              <a:solidFill>
                <a:srgbClr val="000000"/>
              </a:solidFill>
              <a:effectLst/>
              <a:latin typeface="british_council"/>
            </a:endParaRPr>
          </a:p>
          <a:p>
            <a:pPr marL="285750" lvl="0" indent="-285750">
              <a:buSzPts val="1400"/>
            </a:pPr>
            <a:endParaRPr lang="en-IN" b="1"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285750" lvl="0" indent="-285750" algn="just">
              <a:buSzPts val="1400"/>
            </a:pPr>
            <a:r>
              <a:rPr lang="en-IN" b="1" i="0" u="none" strike="noStrike" cap="none"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rPr>
              <a:t>https://www.youtube.com/watch?v=lmMu_f7dS70</a:t>
            </a:r>
            <a:endParaRPr lang="en-IN" b="1" i="0" u="none" strike="noStrike" cap="none" dirty="0">
              <a:solidFill>
                <a:srgbClr val="FF0000"/>
              </a:solidFill>
              <a:latin typeface="Calibri" panose="020F0502020204030204" pitchFamily="34" charset="0"/>
              <a:ea typeface="Calibri" panose="020F0502020204030204"/>
              <a:cs typeface="Calibri" panose="020F0502020204030204" pitchFamily="34" charset="0"/>
              <a:sym typeface="Calibri" panose="020F0502020204030204"/>
            </a:endParaRPr>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b="1" i="0" dirty="0">
                <a:solidFill>
                  <a:srgbClr val="FF0000"/>
                </a:solidFill>
                <a:effectLst/>
                <a:latin typeface="Lato"/>
              </a:rPr>
              <a:t>EXAMPLES OF </a:t>
            </a:r>
            <a:r>
              <a:rPr lang="en-US" sz="2000" b="1" dirty="0">
                <a:solidFill>
                  <a:srgbClr val="FF0000"/>
                </a:solidFill>
                <a:latin typeface="Lato"/>
              </a:rPr>
              <a:t>MITIGATORS</a:t>
            </a:r>
            <a:r>
              <a:rPr lang="en-US" sz="2000" b="1" i="0" dirty="0">
                <a:solidFill>
                  <a:srgbClr val="FF0000"/>
                </a:solidFill>
                <a:effectLst/>
                <a:latin typeface="Lato"/>
              </a:rPr>
              <a:t> IN SENTENCES</a:t>
            </a:r>
            <a:br>
              <a:rPr lang="en-US" sz="2000" b="1" i="0" dirty="0">
                <a:solidFill>
                  <a:srgbClr val="000000"/>
                </a:solidFill>
                <a:effectLst/>
                <a:latin typeface="Lato"/>
              </a:rPr>
            </a:br>
            <a:endParaRPr lang="en-IN" sz="3200" b="1"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32721" y="1184005"/>
            <a:ext cx="8417873" cy="3675073"/>
          </a:xfrm>
        </p:spPr>
        <p:txBody>
          <a:bodyPr/>
          <a:lstStyle/>
          <a:p>
            <a:pPr algn="l">
              <a:buFont typeface="+mj-lt"/>
              <a:buAutoNum type="arabicPeriod"/>
            </a:pPr>
            <a:r>
              <a:rPr lang="en-US" sz="1400" b="0" i="0" dirty="0">
                <a:solidFill>
                  <a:srgbClr val="000000"/>
                </a:solidFill>
                <a:effectLst/>
                <a:latin typeface="Arial" panose="020B0604020202020204" pitchFamily="34" charset="0"/>
              </a:rPr>
              <a:t>Fairly: her hair is fairly short</a:t>
            </a:r>
            <a:endParaRPr lang="en-US" sz="1400" b="0" i="0" dirty="0">
              <a:solidFill>
                <a:srgbClr val="000000"/>
              </a:solidFill>
              <a:effectLst/>
              <a:latin typeface="Arial" panose="020B0604020202020204" pitchFamily="34" charset="0"/>
            </a:endParaRPr>
          </a:p>
          <a:p>
            <a:pPr algn="l">
              <a:buFont typeface="+mj-lt"/>
              <a:buAutoNum type="arabicPeriod"/>
            </a:pPr>
            <a:r>
              <a:rPr lang="en-US" sz="1400" b="0" i="0" dirty="0">
                <a:solidFill>
                  <a:srgbClr val="000000"/>
                </a:solidFill>
                <a:effectLst/>
                <a:latin typeface="Arial" panose="020B0604020202020204" pitchFamily="34" charset="0"/>
              </a:rPr>
              <a:t>Fairly: The runner performed fairly well.</a:t>
            </a:r>
            <a:endParaRPr lang="en-US" sz="1400" b="0" i="0" dirty="0">
              <a:solidFill>
                <a:srgbClr val="000000"/>
              </a:solidFill>
              <a:effectLst/>
              <a:latin typeface="Arial" panose="020B0604020202020204" pitchFamily="34" charset="0"/>
            </a:endParaRPr>
          </a:p>
          <a:p>
            <a:pPr algn="l">
              <a:buFont typeface="+mj-lt"/>
              <a:buAutoNum type="arabicPeriod"/>
            </a:pPr>
            <a:r>
              <a:rPr lang="en-US" sz="1400" b="0" i="0" dirty="0">
                <a:solidFill>
                  <a:srgbClr val="000000"/>
                </a:solidFill>
                <a:effectLst/>
                <a:latin typeface="Arial" panose="020B0604020202020204" pitchFamily="34" charset="0"/>
              </a:rPr>
              <a:t>Rather: By the end of the day we were rather tired.</a:t>
            </a:r>
            <a:endParaRPr lang="en-US" sz="1400" b="0" i="0" dirty="0">
              <a:solidFill>
                <a:srgbClr val="000000"/>
              </a:solidFill>
              <a:effectLst/>
              <a:latin typeface="Arial" panose="020B0604020202020204" pitchFamily="34" charset="0"/>
            </a:endParaRPr>
          </a:p>
          <a:p>
            <a:pPr algn="l">
              <a:buFont typeface="+mj-lt"/>
              <a:buAutoNum type="arabicPeriod"/>
            </a:pPr>
            <a:r>
              <a:rPr lang="en-US" sz="1400" b="0" i="0" dirty="0">
                <a:solidFill>
                  <a:srgbClr val="000000"/>
                </a:solidFill>
                <a:effectLst/>
                <a:latin typeface="Arial" panose="020B0604020202020204" pitchFamily="34" charset="0"/>
              </a:rPr>
              <a:t>Quiet: The Food was quite bad</a:t>
            </a:r>
            <a:endParaRPr lang="en-US" sz="1400" b="0" i="0" dirty="0">
              <a:solidFill>
                <a:srgbClr val="000000"/>
              </a:solidFill>
              <a:effectLst/>
              <a:latin typeface="Arial" panose="020B0604020202020204" pitchFamily="34" charset="0"/>
            </a:endParaRPr>
          </a:p>
          <a:p>
            <a:pPr algn="l">
              <a:buFont typeface="+mj-lt"/>
              <a:buAutoNum type="arabicPeriod"/>
            </a:pPr>
            <a:r>
              <a:rPr lang="en-US" sz="1400" b="0" i="0" dirty="0">
                <a:solidFill>
                  <a:srgbClr val="000000"/>
                </a:solidFill>
                <a:effectLst/>
                <a:latin typeface="Arial" panose="020B0604020202020204" pitchFamily="34" charset="0"/>
              </a:rPr>
              <a:t>Pretty: I can jump pretty high for my height</a:t>
            </a:r>
            <a:endParaRPr lang="en-US" sz="1400" b="0" i="0" dirty="0">
              <a:solidFill>
                <a:srgbClr val="000000"/>
              </a:solidFill>
              <a:effectLst/>
              <a:latin typeface="Arial" panose="020B0604020202020204" pitchFamily="34" charset="0"/>
            </a:endParaRPr>
          </a:p>
          <a:p>
            <a:pPr algn="l">
              <a:buFont typeface="+mj-lt"/>
              <a:buAutoNum type="arabicPeriod"/>
            </a:pPr>
            <a:r>
              <a:rPr lang="en-US" sz="1400" b="0" i="0" dirty="0">
                <a:solidFill>
                  <a:srgbClr val="000000"/>
                </a:solidFill>
                <a:effectLst/>
                <a:latin typeface="Arial" panose="020B0604020202020204" pitchFamily="34" charset="0"/>
              </a:rPr>
              <a:t>A bit: He thought that the parade was just a bit too long</a:t>
            </a:r>
            <a:endParaRPr lang="en-US" sz="1400" b="0" i="0" dirty="0">
              <a:solidFill>
                <a:srgbClr val="000000"/>
              </a:solidFill>
              <a:effectLst/>
              <a:latin typeface="Arial" panose="020B0604020202020204" pitchFamily="34" charset="0"/>
            </a:endParaRPr>
          </a:p>
          <a:p>
            <a:pPr marL="114300" indent="0" algn="l">
              <a:buNone/>
            </a:pPr>
            <a:endParaRPr lang="en-US" sz="1400" dirty="0">
              <a:solidFill>
                <a:srgbClr val="000000"/>
              </a:solidFill>
              <a:latin typeface="Arial" panose="020B0604020202020204" pitchFamily="34" charset="0"/>
            </a:endParaRPr>
          </a:p>
          <a:p>
            <a:pPr marL="114300" indent="0">
              <a:buNone/>
            </a:pPr>
            <a:r>
              <a:rPr lang="en-US" sz="1400" b="1" i="0" dirty="0">
                <a:solidFill>
                  <a:srgbClr val="FF0000"/>
                </a:solidFill>
                <a:effectLst/>
                <a:latin typeface="Calibri" panose="020F0502020204030204" pitchFamily="34" charset="0"/>
                <a:cs typeface="Calibri" panose="020F0502020204030204" pitchFamily="34" charset="0"/>
                <a:hlinkClick r:id="rId1"/>
              </a:rPr>
              <a:t>https://www.youtube.com/watch?v=nokKNERwNdo</a:t>
            </a:r>
            <a:endParaRPr lang="en-US" sz="1400" b="1" i="0" dirty="0">
              <a:solidFill>
                <a:srgbClr val="FF0000"/>
              </a:solidFill>
              <a:effectLst/>
              <a:latin typeface="Calibri" panose="020F0502020204030204" pitchFamily="34" charset="0"/>
              <a:cs typeface="Calibri" panose="020F0502020204030204" pitchFamily="34" charset="0"/>
            </a:endParaRPr>
          </a:p>
          <a:p>
            <a:pPr marL="114300" indent="0">
              <a:buNone/>
            </a:pPr>
            <a:endParaRPr lang="en-US" sz="1400" b="1" dirty="0">
              <a:solidFill>
                <a:srgbClr val="FF0000"/>
              </a:solidFill>
              <a:latin typeface="Calibri" panose="020F0502020204030204" pitchFamily="34" charset="0"/>
              <a:cs typeface="Calibri" panose="020F0502020204030204" pitchFamily="34" charset="0"/>
            </a:endParaRPr>
          </a:p>
          <a:p>
            <a:pPr marL="114300" indent="0">
              <a:buNone/>
            </a:pPr>
            <a:r>
              <a:rPr lang="en-US" sz="1400" b="1" i="0" dirty="0">
                <a:solidFill>
                  <a:srgbClr val="FF0000"/>
                </a:solidFill>
                <a:effectLst/>
                <a:latin typeface="Calibri" panose="020F0502020204030204" pitchFamily="34" charset="0"/>
                <a:cs typeface="Calibri" panose="020F0502020204030204" pitchFamily="34" charset="0"/>
              </a:rPr>
              <a:t>Homework--</a:t>
            </a:r>
            <a:r>
              <a:rPr lang="en-IN" sz="1800" b="1" i="0" u="none" strike="noStrike" dirty="0">
                <a:solidFill>
                  <a:srgbClr val="000000"/>
                </a:solidFill>
                <a:effectLst/>
                <a:latin typeface="Arial" panose="020B0604020202020204" pitchFamily="34" charset="0"/>
              </a:rPr>
              <a:t>Exercise-3,4,5,6 &amp; 7</a:t>
            </a:r>
            <a:r>
              <a:rPr lang="en-IN" sz="1400" b="1" dirty="0"/>
              <a:t> </a:t>
            </a:r>
            <a:endParaRPr lang="en-US" sz="1400" b="1" i="0" dirty="0">
              <a:solidFill>
                <a:srgbClr val="FF0000"/>
              </a:solidFill>
              <a:effectLst/>
              <a:latin typeface="Calibri" panose="020F0502020204030204" pitchFamily="34" charset="0"/>
              <a:cs typeface="Calibri" panose="020F0502020204030204" pitchFamily="34" charset="0"/>
            </a:endParaRPr>
          </a:p>
          <a:p>
            <a:pPr marL="114300" indent="0" algn="l">
              <a:buNone/>
            </a:pPr>
            <a:endParaRPr lang="en-US" sz="1400" b="0" i="0" dirty="0">
              <a:solidFill>
                <a:srgbClr val="000000"/>
              </a:solidFill>
              <a:effectLst/>
              <a:latin typeface="Arial" panose="020B0604020202020204" pitchFamily="34" charset="0"/>
            </a:endParaRPr>
          </a:p>
        </p:txBody>
      </p:sp>
      <p:pic>
        <p:nvPicPr>
          <p:cNvPr id="4" name="Google Shape;63;p2"/>
          <p:cNvPicPr preferRelativeResize="0"/>
          <p:nvPr/>
        </p:nvPicPr>
        <p:blipFill rotWithShape="1">
          <a:blip r:embed="rId2"/>
          <a:srcRect/>
          <a:stretch>
            <a:fillRect/>
          </a:stretch>
        </p:blipFill>
        <p:spPr>
          <a:xfrm>
            <a:off x="7787575" y="4378875"/>
            <a:ext cx="1232526" cy="611875"/>
          </a:xfrm>
          <a:prstGeom prst="rect">
            <a:avLst/>
          </a:prstGeom>
          <a:noFill/>
          <a:ln>
            <a:noFill/>
          </a:ln>
        </p:spPr>
      </p:pic>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40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3111</Words>
  <Application>WPS Presentation</Application>
  <PresentationFormat>On-screen Show (16:9)</PresentationFormat>
  <Paragraphs>96</Paragraphs>
  <Slides>9</Slides>
  <Notes>4</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9</vt:i4>
      </vt:variant>
    </vt:vector>
  </HeadingPairs>
  <TitlesOfParts>
    <vt:vector size="24" baseType="lpstr">
      <vt:lpstr>Arial</vt:lpstr>
      <vt:lpstr>SimSun</vt:lpstr>
      <vt:lpstr>Wingdings</vt:lpstr>
      <vt:lpstr>Arial</vt:lpstr>
      <vt:lpstr>Calibri</vt:lpstr>
      <vt:lpstr>Calibri</vt:lpstr>
      <vt:lpstr>Roboto</vt:lpstr>
      <vt:lpstr>Segoe Print</vt:lpstr>
      <vt:lpstr>Symbol</vt:lpstr>
      <vt:lpstr>Lato</vt:lpstr>
      <vt:lpstr>Microsoft YaHei</vt:lpstr>
      <vt:lpstr>Arial Unicode MS</vt:lpstr>
      <vt:lpstr>british_council</vt:lpstr>
      <vt:lpstr>british_council-bold</vt:lpstr>
      <vt:lpstr>Simple Light</vt:lpstr>
      <vt:lpstr>PowerPoint 演示文稿</vt:lpstr>
      <vt:lpstr>PowerPoint 演示文稿</vt:lpstr>
      <vt:lpstr>PowerPoint 演示文稿</vt:lpstr>
      <vt:lpstr>INTENSIFIERS---</vt:lpstr>
      <vt:lpstr>EXAMPLES OF INTENSIFIERS IN SENTENCES </vt:lpstr>
      <vt:lpstr>NEGATIVE-SOUNDING INTENSIFIERS PROVIDE STRENGTH </vt:lpstr>
      <vt:lpstr>PowerPoint 演示文稿</vt:lpstr>
      <vt:lpstr>EXAMPLES OF MITIGATORS IN SENTENCES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Ankit Mishra</cp:lastModifiedBy>
  <cp:revision>136</cp:revision>
  <dcterms:created xsi:type="dcterms:W3CDTF">2021-09-09T12:17:43Z</dcterms:created>
  <dcterms:modified xsi:type="dcterms:W3CDTF">2021-09-09T12:22:35Z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2F38D9CB1D3F4E12A0A941E45D2F6F12</vt:lpwstr>
  </property>
  <property fmtid="{D5CDD505-2E9C-101B-9397-08002B2CF9AE}" pid="3" name="KSOProductBuildVer">
    <vt:lpwstr>1033-11.2.0.10258</vt:lpwstr>
  </property>
</Properties>
</file>