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65" r:id="rId3"/>
    <p:sldId id="257" r:id="rId4"/>
    <p:sldId id="268" r:id="rId5"/>
    <p:sldId id="260" r:id="rId6"/>
    <p:sldId id="269" r:id="rId7"/>
    <p:sldId id="266"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19" roundtripDataSignature="AMtx7mhNUS/QTUYtYNxzDiNl+A6ykNrkC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6" autoAdjust="0"/>
    <p:restoredTop sz="94660"/>
  </p:normalViewPr>
  <p:slideViewPr>
    <p:cSldViewPr snapToGrid="0">
      <p:cViewPr varScale="1">
        <p:scale>
          <a:sx n="108" d="100"/>
          <a:sy n="108" d="100"/>
        </p:scale>
        <p:origin x="936"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 Target="slides/slide4.xml"/><Relationship Id="rId23" Type="http://schemas.openxmlformats.org/officeDocument/2006/relationships/theme" Target="theme/theme1.xml"/><Relationship Id="rId10" Type="http://schemas.openxmlformats.org/officeDocument/2006/relationships/notesMaster" Target="notesMasters/notesMaster1.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p15="http://schemas.microsoft.com/office/powerpoint/2012/main" timeZoneBias="0"/>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commentPostId="AAAAGoknXc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8.xml"/><Relationship Id="rId5" Type="http://schemas.openxmlformats.org/officeDocument/2006/relationships/image" Target="../media/image9.jpg"/><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I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3000" b="1" i="0" u="none" strike="noStrike" cap="none" dirty="0">
                <a:solidFill>
                  <a:srgbClr val="FF0000"/>
                </a:solidFill>
                <a:latin typeface="Calibri"/>
                <a:ea typeface="Calibri"/>
                <a:cs typeface="Calibri"/>
                <a:sym typeface="Calibri"/>
              </a:rPr>
              <a:t>MCB</a:t>
            </a:r>
            <a:endParaRPr lang="e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500" b="0" i="0" u="none" strike="noStrike" cap="none" dirty="0">
                <a:solidFill>
                  <a:srgbClr val="000000"/>
                </a:solidFill>
                <a:latin typeface="Calibri"/>
                <a:ea typeface="Calibri"/>
                <a:cs typeface="Calibri"/>
                <a:sym typeface="Calibri"/>
              </a:rPr>
              <a:t>STD-VIII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a:t>
            </a:r>
            <a:r>
              <a:rPr lang="en" b="1" dirty="0"/>
              <a:t>: ENGLISH</a:t>
            </a: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NUMBER: 5</a:t>
            </a:r>
          </a:p>
          <a:p>
            <a:pPr marL="0" marR="0" lvl="0" indent="0" algn="l" rtl="0">
              <a:lnSpc>
                <a:spcPct val="100000"/>
              </a:lnSpc>
              <a:spcBef>
                <a:spcPts val="0"/>
              </a:spcBef>
              <a:spcAft>
                <a:spcPts val="0"/>
              </a:spcAft>
              <a:buClr>
                <a:srgbClr val="000000"/>
              </a:buClr>
              <a:buSzPts val="1400"/>
              <a:buFont typeface="Arial"/>
              <a:buNone/>
            </a:pPr>
            <a:r>
              <a:rPr lang="en" b="1" dirty="0"/>
              <a:t>PERIOD NUMBER : 1</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NAME :</a:t>
            </a:r>
            <a:r>
              <a:rPr lang="en" b="1" dirty="0"/>
              <a:t>DESIREE’S BABY</a:t>
            </a:r>
            <a:endParaRPr lang="en-IN" b="1" dirty="0"/>
          </a:p>
          <a:p>
            <a:pPr marL="0" marR="0" lvl="0" indent="0" algn="l" rtl="0">
              <a:lnSpc>
                <a:spcPct val="100000"/>
              </a:lnSpc>
              <a:spcBef>
                <a:spcPts val="0"/>
              </a:spcBef>
              <a:spcAft>
                <a:spcPts val="0"/>
              </a:spcAft>
              <a:buClr>
                <a:srgbClr val="000000"/>
              </a:buClr>
              <a:buSzPts val="1400"/>
              <a:buFont typeface="Arial"/>
              <a:buNone/>
            </a:pPr>
            <a:r>
              <a:rPr lang="en-IN" b="1" dirty="0"/>
              <a:t>	BY  KATE CHOPIN</a:t>
            </a:r>
            <a:endParaRPr lang="en-IN" sz="1400" b="1" i="0" u="none" strike="noStrike" cap="none" dirty="0">
              <a:solidFill>
                <a:schemeClr val="tx1"/>
              </a:solidFill>
              <a:latin typeface="Arial"/>
              <a:ea typeface="Arial"/>
              <a:cs typeface="Arial"/>
              <a:sym typeface="Arial"/>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itchFamily="34" charset="0"/>
                <a:cs typeface="Calibri" pitchFamily="34" charset="0"/>
              </a:rPr>
              <a:t>EXPECTED LEARNING OUTCOMES</a:t>
            </a:r>
            <a:endParaRPr sz="3200" b="1" i="0" u="none" strike="noStrike" cap="none" dirty="0">
              <a:solidFill>
                <a:srgbClr val="FF0000"/>
              </a:solidFill>
              <a:latin typeface="Calibri" pitchFamily="34" charset="0"/>
              <a:cs typeface="Calibri" pitchFamily="34" charset="0"/>
              <a:sym typeface="Arial"/>
            </a:endParaRPr>
          </a:p>
        </p:txBody>
      </p:sp>
      <p:sp>
        <p:nvSpPr>
          <p:cNvPr id="65" name="Google Shape;65;p2"/>
          <p:cNvSpPr txBox="1"/>
          <p:nvPr/>
        </p:nvSpPr>
        <p:spPr>
          <a:xfrm>
            <a:off x="142422" y="861848"/>
            <a:ext cx="8512479" cy="3890905"/>
          </a:xfrm>
          <a:prstGeom prst="rect">
            <a:avLst/>
          </a:prstGeom>
          <a:noFill/>
          <a:ln>
            <a:noFill/>
          </a:ln>
        </p:spPr>
        <p:txBody>
          <a:bodyPr spcFirstLastPara="1" wrap="square" lIns="91425" tIns="91425" rIns="91425" bIns="91425" anchor="t" anchorCtr="0">
            <a:noAutofit/>
          </a:bodyPr>
          <a:lstStyle/>
          <a:p>
            <a:pPr>
              <a:lnSpc>
                <a:spcPct val="115000"/>
              </a:lnSpc>
            </a:pPr>
            <a:endParaRPr lang="en-US" dirty="0">
              <a:latin typeface="Calibri" pitchFamily="34" charset="0"/>
              <a:ea typeface="Arial" panose="020B0604020202020204" pitchFamily="34" charset="0"/>
              <a:cs typeface="Calibri" pitchFamily="34" charset="0"/>
            </a:endParaRPr>
          </a:p>
        </p:txBody>
      </p:sp>
      <p:graphicFrame>
        <p:nvGraphicFramePr>
          <p:cNvPr id="4" name="Table 3">
            <a:extLst>
              <a:ext uri="{FF2B5EF4-FFF2-40B4-BE49-F238E27FC236}">
                <a16:creationId xmlns:a16="http://schemas.microsoft.com/office/drawing/2014/main" id="{E48558B4-B305-42E7-A117-BFC0E40659B1}"/>
              </a:ext>
            </a:extLst>
          </p:cNvPr>
          <p:cNvGraphicFramePr>
            <a:graphicFrameLocks noGrp="1"/>
          </p:cNvGraphicFramePr>
          <p:nvPr>
            <p:extLst>
              <p:ext uri="{D42A27DB-BD31-4B8C-83A1-F6EECF244321}">
                <p14:modId xmlns:p14="http://schemas.microsoft.com/office/powerpoint/2010/main" val="2090618823"/>
              </p:ext>
            </p:extLst>
          </p:nvPr>
        </p:nvGraphicFramePr>
        <p:xfrm>
          <a:off x="272676" y="881281"/>
          <a:ext cx="4767158" cy="3871472"/>
        </p:xfrm>
        <a:graphic>
          <a:graphicData uri="http://schemas.openxmlformats.org/drawingml/2006/table">
            <a:tbl>
              <a:tblPr/>
              <a:tblGrid>
                <a:gridCol w="4767158">
                  <a:extLst>
                    <a:ext uri="{9D8B030D-6E8A-4147-A177-3AD203B41FA5}">
                      <a16:colId xmlns:a16="http://schemas.microsoft.com/office/drawing/2014/main" val="2662281261"/>
                    </a:ext>
                  </a:extLst>
                </a:gridCol>
              </a:tblGrid>
              <a:tr h="1935736">
                <a:tc>
                  <a:txBody>
                    <a:bodyPr/>
                    <a:lstStyle/>
                    <a:p>
                      <a:pPr>
                        <a:lnSpc>
                          <a:spcPct val="115000"/>
                        </a:lnSpc>
                      </a:pPr>
                      <a:r>
                        <a:rPr lang="en-GB" sz="1100" dirty="0">
                          <a:effectLst/>
                          <a:latin typeface="Roboto"/>
                          <a:ea typeface="Roboto"/>
                          <a:cs typeface="Roboto"/>
                        </a:rPr>
                        <a:t>GENERAL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Arial" panose="020B0604020202020204" pitchFamily="34" charset="0"/>
                        </a:rPr>
                        <a:t>Understanding the concept</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prose and author’s biography</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language of the prose</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p>
                      <a:pPr marL="685800">
                        <a:lnSpc>
                          <a:spcPct val="115000"/>
                        </a:lnSpc>
                      </a:pPr>
                      <a:r>
                        <a:rPr lang="en-GB" sz="1100" dirty="0">
                          <a:effectLst/>
                          <a:latin typeface="Roboto"/>
                          <a:ea typeface="Roboto"/>
                          <a:cs typeface="Roboto"/>
                        </a:rPr>
                        <a:t> </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9403768"/>
                  </a:ext>
                </a:extLst>
              </a:tr>
              <a:tr h="1935736">
                <a:tc>
                  <a:txBody>
                    <a:bodyPr/>
                    <a:lstStyle/>
                    <a:p>
                      <a:pPr>
                        <a:lnSpc>
                          <a:spcPct val="115000"/>
                        </a:lnSpc>
                      </a:pPr>
                      <a:r>
                        <a:rPr lang="en-GB" sz="1100" dirty="0">
                          <a:effectLst/>
                          <a:latin typeface="Roboto"/>
                          <a:ea typeface="Roboto"/>
                          <a:cs typeface="Roboto"/>
                        </a:rPr>
                        <a:t>SPECIFIC OBJECTIVES/ EXTENDED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Arial" panose="020B0604020202020204" pitchFamily="34" charset="0"/>
                        </a:rPr>
                        <a:t>Understanding the concept</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prose and author’s biography</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language of the prose</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p>
                      <a:pPr marL="685800">
                        <a:lnSpc>
                          <a:spcPct val="115000"/>
                        </a:lnSpc>
                      </a:pPr>
                      <a:r>
                        <a:rPr lang="en-GB" sz="1100" dirty="0">
                          <a:effectLst/>
                          <a:latin typeface="Roboto"/>
                          <a:ea typeface="Roboto"/>
                          <a:cs typeface="Roboto"/>
                        </a:rPr>
                        <a:t> </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4272305"/>
                  </a:ext>
                </a:extLst>
              </a:tr>
            </a:tbl>
          </a:graphicData>
        </a:graphic>
      </p:graphicFrame>
      <p:pic>
        <p:nvPicPr>
          <p:cNvPr id="3" name="Picture 2">
            <a:extLst>
              <a:ext uri="{FF2B5EF4-FFF2-40B4-BE49-F238E27FC236}">
                <a16:creationId xmlns:a16="http://schemas.microsoft.com/office/drawing/2014/main" id="{B505214C-756E-43E7-B7AA-C00F55BC5997}"/>
              </a:ext>
            </a:extLst>
          </p:cNvPr>
          <p:cNvPicPr>
            <a:picLocks noChangeAspect="1"/>
          </p:cNvPicPr>
          <p:nvPr/>
        </p:nvPicPr>
        <p:blipFill>
          <a:blip r:embed="rId4"/>
          <a:stretch>
            <a:fillRect/>
          </a:stretch>
        </p:blipFill>
        <p:spPr>
          <a:xfrm>
            <a:off x="5039834" y="861848"/>
            <a:ext cx="3615067" cy="3517027"/>
          </a:xfrm>
          <a:prstGeom prst="rect">
            <a:avLst/>
          </a:prstGeom>
        </p:spPr>
      </p:pic>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4" name="Google Shape;64;p2"/>
          <p:cNvSpPr txBox="1"/>
          <p:nvPr/>
        </p:nvSpPr>
        <p:spPr>
          <a:xfrm>
            <a:off x="272675" y="152750"/>
            <a:ext cx="8688300" cy="6118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3200" b="1" i="0" u="none" strike="noStrike" cap="none" dirty="0">
                <a:solidFill>
                  <a:srgbClr val="FF0000"/>
                </a:solidFill>
                <a:latin typeface="Calibri" pitchFamily="34" charset="0"/>
                <a:cs typeface="Calibri" pitchFamily="34" charset="0"/>
                <a:sym typeface="Arial"/>
              </a:rPr>
              <a:t>INTRODUCTION TO THE </a:t>
            </a:r>
            <a:r>
              <a:rPr lang="en-IN" sz="3200" b="1" dirty="0">
                <a:solidFill>
                  <a:srgbClr val="FF0000"/>
                </a:solidFill>
                <a:latin typeface="Calibri" pitchFamily="34" charset="0"/>
                <a:cs typeface="Calibri" pitchFamily="34" charset="0"/>
              </a:rPr>
              <a:t>STORY-TELLER</a:t>
            </a:r>
            <a:endParaRPr lang="en-IN" sz="3200" b="1" i="0" u="none" strike="noStrike" cap="none" dirty="0">
              <a:solidFill>
                <a:srgbClr val="FF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2200"/>
              <a:buFont typeface="Arial"/>
              <a:buNone/>
            </a:pPr>
            <a:r>
              <a:rPr lang="en-IN" sz="3200" b="1" dirty="0">
                <a:solidFill>
                  <a:srgbClr val="FF0000"/>
                </a:solidFill>
                <a:latin typeface="Calibri" pitchFamily="34" charset="0"/>
                <a:cs typeface="Calibri" pitchFamily="34" charset="0"/>
              </a:rPr>
              <a:t>               </a:t>
            </a:r>
            <a:endParaRPr sz="3200" b="1" i="0" u="none" strike="noStrike" cap="none" dirty="0">
              <a:solidFill>
                <a:srgbClr val="FF0000"/>
              </a:solidFill>
              <a:latin typeface="Calibri" pitchFamily="34" charset="0"/>
              <a:cs typeface="Calibri" pitchFamily="34" charset="0"/>
              <a:sym typeface="Arial"/>
            </a:endParaRPr>
          </a:p>
        </p:txBody>
      </p:sp>
      <p:sp>
        <p:nvSpPr>
          <p:cNvPr id="65" name="Google Shape;65;p2"/>
          <p:cNvSpPr txBox="1"/>
          <p:nvPr/>
        </p:nvSpPr>
        <p:spPr>
          <a:xfrm>
            <a:off x="183026" y="764625"/>
            <a:ext cx="8658206" cy="4005849"/>
          </a:xfrm>
          <a:prstGeom prst="rect">
            <a:avLst/>
          </a:prstGeom>
          <a:noFill/>
          <a:ln>
            <a:noFill/>
          </a:ln>
        </p:spPr>
        <p:txBody>
          <a:bodyPr spcFirstLastPara="1" wrap="square" lIns="91425" tIns="91425" rIns="91425" bIns="91425" anchor="t" anchorCtr="0">
            <a:noAutofit/>
          </a:bodyPr>
          <a:lstStyle/>
          <a:p>
            <a:pPr algn="just" fontAlgn="base"/>
            <a:r>
              <a:rPr lang="en-US" sz="1800" b="0" i="0" dirty="0">
                <a:solidFill>
                  <a:srgbClr val="444444"/>
                </a:solidFill>
                <a:effectLst/>
                <a:latin typeface="Calibri" panose="020F0502020204030204" pitchFamily="34" charset="0"/>
                <a:cs typeface="Calibri" panose="020F0502020204030204" pitchFamily="34" charset="0"/>
              </a:rPr>
              <a:t>Kate Chopin (1850–1904) is an American writer best known for her stories about the inner lives of sensitive, daring women. Her novel </a:t>
            </a:r>
            <a:r>
              <a:rPr lang="en-US" sz="1800" b="0" i="1" dirty="0">
                <a:solidFill>
                  <a:srgbClr val="444444"/>
                </a:solidFill>
                <a:effectLst/>
                <a:latin typeface="Calibri" panose="020F0502020204030204" pitchFamily="34" charset="0"/>
                <a:cs typeface="Calibri" panose="020F0502020204030204" pitchFamily="34" charset="0"/>
              </a:rPr>
              <a:t>The Awakening</a:t>
            </a:r>
            <a:r>
              <a:rPr lang="en-US" sz="1800" b="0" i="0" dirty="0">
                <a:solidFill>
                  <a:srgbClr val="444444"/>
                </a:solidFill>
                <a:effectLst/>
                <a:latin typeface="Calibri" panose="020F0502020204030204" pitchFamily="34" charset="0"/>
                <a:cs typeface="Calibri" panose="020F0502020204030204" pitchFamily="34" charset="0"/>
              </a:rPr>
              <a:t> and her short stories are read today in countries around the world, and she is widely recognized as one of America’s essential authors.</a:t>
            </a:r>
            <a:endParaRPr lang="en-US" b="0" i="0" dirty="0">
              <a:solidFill>
                <a:srgbClr val="444444"/>
              </a:solidFill>
              <a:effectLst/>
              <a:latin typeface="Calibri" panose="020F0502020204030204" pitchFamily="34" charset="0"/>
              <a:cs typeface="Calibri" panose="020F0502020204030204" pitchFamily="34" charset="0"/>
            </a:endParaRPr>
          </a:p>
          <a:p>
            <a:pPr algn="just" fontAlgn="base"/>
            <a:r>
              <a:rPr lang="en-US" sz="1800" b="0" i="0" dirty="0">
                <a:solidFill>
                  <a:srgbClr val="444444"/>
                </a:solidFill>
                <a:effectLst/>
                <a:latin typeface="Calibri" panose="020F0502020204030204" pitchFamily="34" charset="0"/>
                <a:cs typeface="Calibri" panose="020F0502020204030204" pitchFamily="34" charset="0"/>
              </a:rPr>
              <a:t>Her short stories were well received in the 1890s and were published by some of America’s most prestigious magazines—</a:t>
            </a:r>
            <a:r>
              <a:rPr lang="en-US" sz="1800" b="0" i="1" dirty="0">
                <a:solidFill>
                  <a:srgbClr val="444444"/>
                </a:solidFill>
                <a:effectLst/>
                <a:latin typeface="Calibri" panose="020F0502020204030204" pitchFamily="34" charset="0"/>
                <a:cs typeface="Calibri" panose="020F0502020204030204" pitchFamily="34" charset="0"/>
              </a:rPr>
              <a:t>Vogue</a:t>
            </a:r>
            <a:r>
              <a:rPr lang="en-US" sz="1800" b="0" i="0" dirty="0">
                <a:solidFill>
                  <a:srgbClr val="444444"/>
                </a:solidFill>
                <a:effectLst/>
                <a:latin typeface="Calibri" panose="020F0502020204030204" pitchFamily="34" charset="0"/>
                <a:cs typeface="Calibri" panose="020F0502020204030204" pitchFamily="34" charset="0"/>
              </a:rPr>
              <a:t>, the </a:t>
            </a:r>
            <a:r>
              <a:rPr lang="en-US" sz="1800" b="0" i="1" dirty="0">
                <a:solidFill>
                  <a:srgbClr val="444444"/>
                </a:solidFill>
                <a:effectLst/>
                <a:latin typeface="Calibri" panose="020F0502020204030204" pitchFamily="34" charset="0"/>
                <a:cs typeface="Calibri" panose="020F0502020204030204" pitchFamily="34" charset="0"/>
              </a:rPr>
              <a:t>Atlantic Monthly</a:t>
            </a:r>
            <a:r>
              <a:rPr lang="en-US" sz="1800" b="0" i="0" dirty="0">
                <a:solidFill>
                  <a:srgbClr val="444444"/>
                </a:solidFill>
                <a:effectLst/>
                <a:latin typeface="Calibri" panose="020F0502020204030204" pitchFamily="34" charset="0"/>
                <a:cs typeface="Calibri" panose="020F0502020204030204" pitchFamily="34" charset="0"/>
              </a:rPr>
              <a:t>, </a:t>
            </a:r>
            <a:r>
              <a:rPr lang="en-US" sz="1800" b="0" i="1" dirty="0">
                <a:solidFill>
                  <a:srgbClr val="444444"/>
                </a:solidFill>
                <a:effectLst/>
                <a:latin typeface="Calibri" panose="020F0502020204030204" pitchFamily="34" charset="0"/>
                <a:cs typeface="Calibri" panose="020F0502020204030204" pitchFamily="34" charset="0"/>
              </a:rPr>
              <a:t>Harper’s Young People</a:t>
            </a:r>
            <a:r>
              <a:rPr lang="en-US" sz="1800" b="0" i="0" dirty="0">
                <a:solidFill>
                  <a:srgbClr val="444444"/>
                </a:solidFill>
                <a:effectLst/>
                <a:latin typeface="Calibri" panose="020F0502020204030204" pitchFamily="34" charset="0"/>
                <a:cs typeface="Calibri" panose="020F0502020204030204" pitchFamily="34" charset="0"/>
              </a:rPr>
              <a:t>, the </a:t>
            </a:r>
            <a:r>
              <a:rPr lang="en-US" sz="1800" b="0" i="1" dirty="0">
                <a:solidFill>
                  <a:srgbClr val="444444"/>
                </a:solidFill>
                <a:effectLst/>
                <a:latin typeface="Calibri" panose="020F0502020204030204" pitchFamily="34" charset="0"/>
                <a:cs typeface="Calibri" panose="020F0502020204030204" pitchFamily="34" charset="0"/>
              </a:rPr>
              <a:t>Youth’s Companion</a:t>
            </a:r>
            <a:r>
              <a:rPr lang="en-US" sz="1800" b="0" i="0" dirty="0">
                <a:solidFill>
                  <a:srgbClr val="444444"/>
                </a:solidFill>
                <a:effectLst/>
                <a:latin typeface="Calibri" panose="020F0502020204030204" pitchFamily="34" charset="0"/>
                <a:cs typeface="Calibri" panose="020F0502020204030204" pitchFamily="34" charset="0"/>
              </a:rPr>
              <a:t>, and the </a:t>
            </a:r>
            <a:r>
              <a:rPr lang="en-US" sz="1800" b="0" i="1" dirty="0">
                <a:solidFill>
                  <a:srgbClr val="444444"/>
                </a:solidFill>
                <a:effectLst/>
                <a:latin typeface="Calibri" panose="020F0502020204030204" pitchFamily="34" charset="0"/>
                <a:cs typeface="Calibri" panose="020F0502020204030204" pitchFamily="34" charset="0"/>
              </a:rPr>
              <a:t>Century</a:t>
            </a:r>
            <a:r>
              <a:rPr lang="en-US" sz="1800" b="0" i="0" dirty="0">
                <a:solidFill>
                  <a:srgbClr val="444444"/>
                </a:solidFill>
                <a:effectLst/>
                <a:latin typeface="Calibri" panose="020F0502020204030204" pitchFamily="34" charset="0"/>
                <a:cs typeface="Calibri" panose="020F0502020204030204" pitchFamily="34" charset="0"/>
              </a:rPr>
              <a:t>. A few stories were syndicated by the American Press Association. Many of her stories also appeared in her two published collections, </a:t>
            </a:r>
            <a:r>
              <a:rPr lang="en-US" sz="1800" b="0" i="1" dirty="0">
                <a:solidFill>
                  <a:srgbClr val="444444"/>
                </a:solidFill>
                <a:effectLst/>
                <a:latin typeface="Calibri" panose="020F0502020204030204" pitchFamily="34" charset="0"/>
                <a:cs typeface="Calibri" panose="020F0502020204030204" pitchFamily="34" charset="0"/>
              </a:rPr>
              <a:t>Bayou Folk</a:t>
            </a:r>
            <a:r>
              <a:rPr lang="en-US" sz="1800" b="0" i="0" dirty="0">
                <a:solidFill>
                  <a:srgbClr val="444444"/>
                </a:solidFill>
                <a:effectLst/>
                <a:latin typeface="Calibri" panose="020F0502020204030204" pitchFamily="34" charset="0"/>
                <a:cs typeface="Calibri" panose="020F0502020204030204" pitchFamily="34" charset="0"/>
              </a:rPr>
              <a:t> (1894) and </a:t>
            </a:r>
            <a:r>
              <a:rPr lang="en-US" sz="1800" b="0" i="1" dirty="0">
                <a:solidFill>
                  <a:srgbClr val="444444"/>
                </a:solidFill>
                <a:effectLst/>
                <a:latin typeface="Calibri" panose="020F0502020204030204" pitchFamily="34" charset="0"/>
                <a:cs typeface="Calibri" panose="020F0502020204030204" pitchFamily="34" charset="0"/>
              </a:rPr>
              <a:t>A Night in </a:t>
            </a:r>
            <a:r>
              <a:rPr lang="en-US" sz="1800" b="0" i="1" dirty="0" err="1">
                <a:solidFill>
                  <a:srgbClr val="444444"/>
                </a:solidFill>
                <a:effectLst/>
                <a:latin typeface="Calibri" panose="020F0502020204030204" pitchFamily="34" charset="0"/>
                <a:cs typeface="Calibri" panose="020F0502020204030204" pitchFamily="34" charset="0"/>
              </a:rPr>
              <a:t>Acadie</a:t>
            </a:r>
            <a:r>
              <a:rPr lang="en-US" sz="1800" b="0" i="0" dirty="0">
                <a:solidFill>
                  <a:srgbClr val="444444"/>
                </a:solidFill>
                <a:effectLst/>
                <a:latin typeface="Calibri" panose="020F0502020204030204" pitchFamily="34" charset="0"/>
                <a:cs typeface="Calibri" panose="020F0502020204030204" pitchFamily="34" charset="0"/>
              </a:rPr>
              <a:t> (1897), both of which received good reviews from critics across the country who praised them for their graceful descriptions of the lives of Creoles, Acadians, African-Americans, and other people in Louisiana. Twenty-six of her stories are children’s stories—those published in or intended for children’s or family magazines—the </a:t>
            </a:r>
            <a:r>
              <a:rPr lang="en-US" sz="1800" b="0" i="1" dirty="0">
                <a:solidFill>
                  <a:srgbClr val="444444"/>
                </a:solidFill>
                <a:effectLst/>
                <a:latin typeface="Calibri" panose="020F0502020204030204" pitchFamily="34" charset="0"/>
                <a:cs typeface="Calibri" panose="020F0502020204030204" pitchFamily="34" charset="0"/>
              </a:rPr>
              <a:t>Youth’s Companion </a:t>
            </a:r>
            <a:r>
              <a:rPr lang="en-US" sz="1800" b="0" i="0" dirty="0">
                <a:solidFill>
                  <a:srgbClr val="444444"/>
                </a:solidFill>
                <a:effectLst/>
                <a:latin typeface="Calibri" panose="020F0502020204030204" pitchFamily="34" charset="0"/>
                <a:cs typeface="Calibri" panose="020F0502020204030204" pitchFamily="34" charset="0"/>
              </a:rPr>
              <a:t>and others. By the late 1890s Kate Chopin was well known among American readers of magazine fiction.</a:t>
            </a:r>
            <a:endParaRPr lang="en-US" b="0" i="0" dirty="0">
              <a:solidFill>
                <a:srgbClr val="444444"/>
              </a:solidFill>
              <a:effectLst/>
              <a:latin typeface="Calibri" panose="020F0502020204030204" pitchFamily="34" charset="0"/>
              <a:cs typeface="Calibri" panose="020F0502020204030204" pitchFamily="34" charset="0"/>
            </a:endParaRPr>
          </a:p>
          <a:p>
            <a:pPr marL="285750" lvl="0" indent="-285750" algn="just">
              <a:buSzPts val="1400"/>
            </a:pPr>
            <a:r>
              <a:rPr lang="en-US" dirty="0"/>
              <a:t>	</a:t>
            </a:r>
            <a:endParaRPr lang="en-IN" b="0" i="0" u="none" strike="noStrike" cap="none" dirty="0">
              <a:solidFill>
                <a:schemeClr val="tx1"/>
              </a:solidFill>
              <a:latin typeface="Calibri" panose="020F0502020204030204" pitchFamily="34" charset="0"/>
              <a:ea typeface="Calibri"/>
              <a:cs typeface="Calibri" panose="020F0502020204030204" pitchFamily="34" charset="0"/>
              <a:sym typeface="Calibri"/>
            </a:endParaRP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05702C8-9761-4C12-8456-305E0782A80C}"/>
              </a:ext>
            </a:extLst>
          </p:cNvPr>
          <p:cNvSpPr>
            <a:spLocks noGrp="1"/>
          </p:cNvSpPr>
          <p:nvPr>
            <p:ph type="body" idx="1"/>
          </p:nvPr>
        </p:nvSpPr>
        <p:spPr>
          <a:xfrm>
            <a:off x="311700" y="191386"/>
            <a:ext cx="8520600" cy="4377489"/>
          </a:xfrm>
        </p:spPr>
        <p:txBody>
          <a:bodyPr/>
          <a:lstStyle/>
          <a:p>
            <a:pPr marL="114300" indent="0">
              <a:buNone/>
            </a:pPr>
            <a:endParaRPr lang="en-IN" dirty="0"/>
          </a:p>
        </p:txBody>
      </p:sp>
      <p:pic>
        <p:nvPicPr>
          <p:cNvPr id="5" name="Picture 4">
            <a:extLst>
              <a:ext uri="{FF2B5EF4-FFF2-40B4-BE49-F238E27FC236}">
                <a16:creationId xmlns:a16="http://schemas.microsoft.com/office/drawing/2014/main" id="{CE302BAF-4132-4DB2-A953-FC05408112BA}"/>
              </a:ext>
            </a:extLst>
          </p:cNvPr>
          <p:cNvPicPr>
            <a:picLocks noChangeAspect="1"/>
          </p:cNvPicPr>
          <p:nvPr/>
        </p:nvPicPr>
        <p:blipFill>
          <a:blip r:embed="rId2"/>
          <a:stretch>
            <a:fillRect/>
          </a:stretch>
        </p:blipFill>
        <p:spPr>
          <a:xfrm>
            <a:off x="311701" y="191386"/>
            <a:ext cx="8463704" cy="4316819"/>
          </a:xfrm>
          <a:prstGeom prst="rect">
            <a:avLst/>
          </a:prstGeom>
        </p:spPr>
      </p:pic>
    </p:spTree>
    <p:extLst>
      <p:ext uri="{BB962C8B-B14F-4D97-AF65-F5344CB8AC3E}">
        <p14:creationId xmlns:p14="http://schemas.microsoft.com/office/powerpoint/2010/main" val="105363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3B439-16B4-4C46-AB4E-9CA575869B64}"/>
              </a:ext>
            </a:extLst>
          </p:cNvPr>
          <p:cNvSpPr>
            <a:spLocks noGrp="1"/>
          </p:cNvSpPr>
          <p:nvPr>
            <p:ph type="title"/>
          </p:nvPr>
        </p:nvSpPr>
        <p:spPr>
          <a:xfrm>
            <a:off x="311700" y="77118"/>
            <a:ext cx="8520600" cy="465145"/>
          </a:xfrm>
        </p:spPr>
        <p:txBody>
          <a:bodyPr/>
          <a:lstStyle/>
          <a:p>
            <a:r>
              <a:rPr lang="en-IN" sz="3200" b="1" dirty="0">
                <a:solidFill>
                  <a:srgbClr val="FF0000"/>
                </a:solidFill>
                <a:latin typeface="Calibri" panose="020F0502020204030204" pitchFamily="34" charset="0"/>
                <a:cs typeface="Calibri" panose="020F0502020204030204" pitchFamily="34" charset="0"/>
              </a:rPr>
              <a:t>THEME OF THE STORY</a:t>
            </a:r>
          </a:p>
        </p:txBody>
      </p:sp>
      <p:sp>
        <p:nvSpPr>
          <p:cNvPr id="3" name="Text Placeholder 2">
            <a:extLst>
              <a:ext uri="{FF2B5EF4-FFF2-40B4-BE49-F238E27FC236}">
                <a16:creationId xmlns:a16="http://schemas.microsoft.com/office/drawing/2014/main" id="{768A18BE-9B02-4F9B-8456-EC4AC93BD38F}"/>
              </a:ext>
            </a:extLst>
          </p:cNvPr>
          <p:cNvSpPr>
            <a:spLocks noGrp="1"/>
          </p:cNvSpPr>
          <p:nvPr>
            <p:ph type="body" idx="1"/>
          </p:nvPr>
        </p:nvSpPr>
        <p:spPr>
          <a:xfrm>
            <a:off x="311700" y="659219"/>
            <a:ext cx="4317007" cy="4054547"/>
          </a:xfrm>
        </p:spPr>
        <p:txBody>
          <a:bodyPr/>
          <a:lstStyle/>
          <a:p>
            <a:pPr marL="114300" indent="0" algn="just">
              <a:buNone/>
            </a:pPr>
            <a:r>
              <a:rPr lang="en-US" sz="1400" b="0" i="0" dirty="0">
                <a:solidFill>
                  <a:srgbClr val="555555"/>
                </a:solidFill>
                <a:effectLst/>
                <a:latin typeface="Calibri" panose="020F0502020204030204" pitchFamily="34" charset="0"/>
                <a:cs typeface="Calibri" panose="020F0502020204030204" pitchFamily="34" charset="0"/>
              </a:rPr>
              <a:t>In </a:t>
            </a:r>
            <a:r>
              <a:rPr lang="en-US" sz="1400" b="1" i="0" dirty="0">
                <a:solidFill>
                  <a:srgbClr val="555555"/>
                </a:solidFill>
                <a:effectLst/>
                <a:latin typeface="Calibri" panose="020F0502020204030204" pitchFamily="34" charset="0"/>
                <a:cs typeface="Calibri" panose="020F0502020204030204" pitchFamily="34" charset="0"/>
              </a:rPr>
              <a:t>'</a:t>
            </a:r>
            <a:r>
              <a:rPr lang="en-US" sz="1400" b="1" i="0" dirty="0" err="1">
                <a:solidFill>
                  <a:srgbClr val="555555"/>
                </a:solidFill>
                <a:effectLst/>
                <a:latin typeface="Calibri" panose="020F0502020204030204" pitchFamily="34" charset="0"/>
                <a:cs typeface="Calibri" panose="020F0502020204030204" pitchFamily="34" charset="0"/>
              </a:rPr>
              <a:t>Désirée's</a:t>
            </a:r>
            <a:r>
              <a:rPr lang="en-US" sz="1400" b="1" i="0" dirty="0">
                <a:solidFill>
                  <a:srgbClr val="555555"/>
                </a:solidFill>
                <a:effectLst/>
                <a:latin typeface="Calibri" panose="020F0502020204030204" pitchFamily="34" charset="0"/>
                <a:cs typeface="Calibri" panose="020F0502020204030204" pitchFamily="34" charset="0"/>
              </a:rPr>
              <a:t> Baby'</a:t>
            </a:r>
            <a:r>
              <a:rPr lang="en-US" sz="1400" b="0" i="0" dirty="0">
                <a:solidFill>
                  <a:srgbClr val="555555"/>
                </a:solidFill>
                <a:effectLst/>
                <a:latin typeface="Calibri" panose="020F0502020204030204" pitchFamily="34" charset="0"/>
                <a:cs typeface="Calibri" panose="020F0502020204030204" pitchFamily="34" charset="0"/>
              </a:rPr>
              <a:t> by Kate Chopin, </a:t>
            </a:r>
            <a:r>
              <a:rPr lang="en-US" sz="1400" b="0" i="0" dirty="0" err="1">
                <a:solidFill>
                  <a:srgbClr val="555555"/>
                </a:solidFill>
                <a:effectLst/>
                <a:latin typeface="Calibri" panose="020F0502020204030204" pitchFamily="34" charset="0"/>
                <a:cs typeface="Calibri" panose="020F0502020204030204" pitchFamily="34" charset="0"/>
              </a:rPr>
              <a:t>Désirée</a:t>
            </a:r>
            <a:r>
              <a:rPr lang="en-US" sz="1400" b="0" i="0" dirty="0">
                <a:solidFill>
                  <a:srgbClr val="555555"/>
                </a:solidFill>
                <a:effectLst/>
                <a:latin typeface="Calibri" panose="020F0502020204030204" pitchFamily="34" charset="0"/>
                <a:cs typeface="Calibri" panose="020F0502020204030204" pitchFamily="34" charset="0"/>
              </a:rPr>
              <a:t> is left as a baby to Madame Valmont who has no children. She takes her in and loves her dearly. Armand </a:t>
            </a:r>
            <a:r>
              <a:rPr lang="en-US" sz="1400" b="0" i="0" dirty="0" err="1">
                <a:solidFill>
                  <a:srgbClr val="555555"/>
                </a:solidFill>
                <a:effectLst/>
                <a:latin typeface="Calibri" panose="020F0502020204030204" pitchFamily="34" charset="0"/>
                <a:cs typeface="Calibri" panose="020F0502020204030204" pitchFamily="34" charset="0"/>
              </a:rPr>
              <a:t>Aubigny</a:t>
            </a:r>
            <a:r>
              <a:rPr lang="en-US" sz="1400" b="0" i="0" dirty="0">
                <a:solidFill>
                  <a:srgbClr val="555555"/>
                </a:solidFill>
                <a:effectLst/>
                <a:latin typeface="Calibri" panose="020F0502020204030204" pitchFamily="34" charset="0"/>
                <a:cs typeface="Calibri" panose="020F0502020204030204" pitchFamily="34" charset="0"/>
              </a:rPr>
              <a:t> falls in love with </a:t>
            </a:r>
            <a:r>
              <a:rPr lang="en-US" sz="1400" b="0" i="0" dirty="0" err="1">
                <a:solidFill>
                  <a:srgbClr val="555555"/>
                </a:solidFill>
                <a:effectLst/>
                <a:latin typeface="Calibri" panose="020F0502020204030204" pitchFamily="34" charset="0"/>
                <a:cs typeface="Calibri" panose="020F0502020204030204" pitchFamily="34" charset="0"/>
              </a:rPr>
              <a:t>Désirée</a:t>
            </a:r>
            <a:r>
              <a:rPr lang="en-US" sz="1400" b="0" i="0" dirty="0">
                <a:solidFill>
                  <a:srgbClr val="555555"/>
                </a:solidFill>
                <a:effectLst/>
                <a:latin typeface="Calibri" panose="020F0502020204030204" pitchFamily="34" charset="0"/>
                <a:cs typeface="Calibri" panose="020F0502020204030204" pitchFamily="34" charset="0"/>
              </a:rPr>
              <a:t> when she is 18, and they are married. They have a baby whom they both adore. When he is a few months old, Madame Valmont notices that the baby's skin appears darker than when he was first born. Eventually, Armand realizes this too, and assumes that </a:t>
            </a:r>
            <a:r>
              <a:rPr lang="en-US" sz="1400" b="0" i="0" dirty="0" err="1">
                <a:solidFill>
                  <a:srgbClr val="555555"/>
                </a:solidFill>
                <a:effectLst/>
                <a:latin typeface="Calibri" panose="020F0502020204030204" pitchFamily="34" charset="0"/>
                <a:cs typeface="Calibri" panose="020F0502020204030204" pitchFamily="34" charset="0"/>
              </a:rPr>
              <a:t>Désirée</a:t>
            </a:r>
            <a:r>
              <a:rPr lang="en-US" sz="1400" b="0" i="0" dirty="0">
                <a:solidFill>
                  <a:srgbClr val="555555"/>
                </a:solidFill>
                <a:effectLst/>
                <a:latin typeface="Calibri" panose="020F0502020204030204" pitchFamily="34" charset="0"/>
                <a:cs typeface="Calibri" panose="020F0502020204030204" pitchFamily="34" charset="0"/>
              </a:rPr>
              <a:t> must be to blame, as her parentage is unknown. He is devastated and rejects both </a:t>
            </a:r>
            <a:r>
              <a:rPr lang="en-US" sz="1400" b="0" i="0" dirty="0" err="1">
                <a:solidFill>
                  <a:srgbClr val="555555"/>
                </a:solidFill>
                <a:effectLst/>
                <a:latin typeface="Calibri" panose="020F0502020204030204" pitchFamily="34" charset="0"/>
                <a:cs typeface="Calibri" panose="020F0502020204030204" pitchFamily="34" charset="0"/>
              </a:rPr>
              <a:t>Désirée</a:t>
            </a:r>
            <a:r>
              <a:rPr lang="en-US" sz="1400" b="0" i="0" dirty="0">
                <a:solidFill>
                  <a:srgbClr val="555555"/>
                </a:solidFill>
                <a:effectLst/>
                <a:latin typeface="Calibri" panose="020F0502020204030204" pitchFamily="34" charset="0"/>
                <a:cs typeface="Calibri" panose="020F0502020204030204" pitchFamily="34" charset="0"/>
              </a:rPr>
              <a:t> and the baby because he believes they are not white. </a:t>
            </a:r>
            <a:r>
              <a:rPr lang="en-US" sz="1400" b="0" i="0" dirty="0" err="1">
                <a:solidFill>
                  <a:srgbClr val="555555"/>
                </a:solidFill>
                <a:effectLst/>
                <a:latin typeface="Calibri" panose="020F0502020204030204" pitchFamily="34" charset="0"/>
                <a:cs typeface="Calibri" panose="020F0502020204030204" pitchFamily="34" charset="0"/>
              </a:rPr>
              <a:t>Désirée</a:t>
            </a:r>
            <a:r>
              <a:rPr lang="en-US" sz="1400" b="0" i="0" dirty="0">
                <a:solidFill>
                  <a:srgbClr val="555555"/>
                </a:solidFill>
                <a:effectLst/>
                <a:latin typeface="Calibri" panose="020F0502020204030204" pitchFamily="34" charset="0"/>
                <a:cs typeface="Calibri" panose="020F0502020204030204" pitchFamily="34" charset="0"/>
              </a:rPr>
              <a:t> takes the baby and walks into the bayou, never to return. At the end of the story, Armand finds a letter that says his mother, who died when he was 8 years old, was actually black, so it is Armand who is of black heritage</a:t>
            </a:r>
            <a:br>
              <a:rPr lang="en-US" sz="1400" b="0" i="0" dirty="0">
                <a:solidFill>
                  <a:srgbClr val="000000"/>
                </a:solidFill>
                <a:effectLst/>
                <a:latin typeface="UntitledSerif"/>
              </a:rPr>
            </a:br>
            <a:endParaRPr lang="en-IN" sz="13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22625040-4FA0-42BA-9B95-A1B7A0EF139D}"/>
              </a:ext>
            </a:extLst>
          </p:cNvPr>
          <p:cNvPicPr preferRelativeResize="0"/>
          <p:nvPr/>
        </p:nvPicPr>
        <p:blipFill rotWithShape="1">
          <a:blip r:embed="rId2">
            <a:alphaModFix/>
          </a:blip>
          <a:srcRect/>
          <a:stretch/>
        </p:blipFill>
        <p:spPr>
          <a:xfrm>
            <a:off x="7787575" y="4378875"/>
            <a:ext cx="1232526" cy="611875"/>
          </a:xfrm>
          <a:prstGeom prst="rect">
            <a:avLst/>
          </a:prstGeom>
          <a:noFill/>
          <a:ln>
            <a:noFill/>
          </a:ln>
        </p:spPr>
      </p:pic>
      <p:pic>
        <p:nvPicPr>
          <p:cNvPr id="7" name="Picture 6">
            <a:extLst>
              <a:ext uri="{FF2B5EF4-FFF2-40B4-BE49-F238E27FC236}">
                <a16:creationId xmlns:a16="http://schemas.microsoft.com/office/drawing/2014/main" id="{659DACD7-59F3-488E-AB3D-E571F38682E2}"/>
              </a:ext>
            </a:extLst>
          </p:cNvPr>
          <p:cNvPicPr>
            <a:picLocks noChangeAspect="1"/>
          </p:cNvPicPr>
          <p:nvPr/>
        </p:nvPicPr>
        <p:blipFill>
          <a:blip r:embed="rId3"/>
          <a:stretch>
            <a:fillRect/>
          </a:stretch>
        </p:blipFill>
        <p:spPr>
          <a:xfrm>
            <a:off x="4628706" y="482009"/>
            <a:ext cx="4153787" cy="3896866"/>
          </a:xfrm>
          <a:prstGeom prst="rect">
            <a:avLst/>
          </a:prstGeom>
        </p:spPr>
      </p:pic>
    </p:spTree>
    <p:extLst>
      <p:ext uri="{BB962C8B-B14F-4D97-AF65-F5344CB8AC3E}">
        <p14:creationId xmlns:p14="http://schemas.microsoft.com/office/powerpoint/2010/main" val="695690165"/>
      </p:ext>
    </p:extLst>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0AF1F-A176-4701-A03E-FA3E372A58E4}"/>
              </a:ext>
            </a:extLst>
          </p:cNvPr>
          <p:cNvSpPr>
            <a:spLocks noGrp="1"/>
          </p:cNvSpPr>
          <p:nvPr>
            <p:ph type="title"/>
          </p:nvPr>
        </p:nvSpPr>
        <p:spPr>
          <a:xfrm>
            <a:off x="265500" y="184298"/>
            <a:ext cx="4045200" cy="2531177"/>
          </a:xfrm>
        </p:spPr>
        <p:txBody>
          <a:bodyPr/>
          <a:lstStyle/>
          <a:p>
            <a:endParaRPr lang="en-IN" dirty="0"/>
          </a:p>
        </p:txBody>
      </p:sp>
      <p:sp>
        <p:nvSpPr>
          <p:cNvPr id="3" name="Subtitle 2">
            <a:extLst>
              <a:ext uri="{FF2B5EF4-FFF2-40B4-BE49-F238E27FC236}">
                <a16:creationId xmlns:a16="http://schemas.microsoft.com/office/drawing/2014/main" id="{961FB00F-0A1D-48A3-8710-93D1FFB32139}"/>
              </a:ext>
            </a:extLst>
          </p:cNvPr>
          <p:cNvSpPr>
            <a:spLocks noGrp="1"/>
          </p:cNvSpPr>
          <p:nvPr>
            <p:ph type="subTitle" idx="1"/>
          </p:nvPr>
        </p:nvSpPr>
        <p:spPr/>
        <p:txBody>
          <a:bodyPr/>
          <a:lstStyle/>
          <a:p>
            <a:endParaRPr lang="en-IN" dirty="0"/>
          </a:p>
        </p:txBody>
      </p:sp>
      <p:sp>
        <p:nvSpPr>
          <p:cNvPr id="4" name="Text Placeholder 3">
            <a:extLst>
              <a:ext uri="{FF2B5EF4-FFF2-40B4-BE49-F238E27FC236}">
                <a16:creationId xmlns:a16="http://schemas.microsoft.com/office/drawing/2014/main" id="{CBAEDE01-391F-4971-86A7-C6BCB44445EB}"/>
              </a:ext>
            </a:extLst>
          </p:cNvPr>
          <p:cNvSpPr>
            <a:spLocks noGrp="1"/>
          </p:cNvSpPr>
          <p:nvPr>
            <p:ph type="body" idx="2"/>
          </p:nvPr>
        </p:nvSpPr>
        <p:spPr>
          <a:xfrm>
            <a:off x="4523350" y="248093"/>
            <a:ext cx="4253150" cy="4600354"/>
          </a:xfrm>
        </p:spPr>
        <p:txBody>
          <a:bodyPr/>
          <a:lstStyle/>
          <a:p>
            <a:pPr marL="114300" indent="0">
              <a:buNone/>
            </a:pPr>
            <a:r>
              <a:rPr lang="en-US" sz="1400" dirty="0">
                <a:highlight>
                  <a:srgbClr val="FFFF00"/>
                </a:highlight>
                <a:latin typeface="Calibri" panose="020F0502020204030204" pitchFamily="34" charset="0"/>
                <a:cs typeface="Calibri" panose="020F0502020204030204" pitchFamily="34" charset="0"/>
              </a:rPr>
              <a:t> PAGE-56/57</a:t>
            </a:r>
          </a:p>
          <a:p>
            <a:pPr marL="114300" indent="0">
              <a:buNone/>
            </a:pPr>
            <a:r>
              <a:rPr lang="en-US" sz="1400" dirty="0">
                <a:latin typeface="Calibri" panose="020F0502020204030204" pitchFamily="34" charset="0"/>
                <a:cs typeface="Calibri" panose="020F0502020204030204" pitchFamily="34" charset="0"/>
              </a:rPr>
              <a:t>*Madam </a:t>
            </a:r>
            <a:r>
              <a:rPr lang="en-US" sz="1400" dirty="0" err="1">
                <a:latin typeface="Calibri" panose="020F0502020204030204" pitchFamily="34" charset="0"/>
                <a:cs typeface="Calibri" panose="020F0502020204030204" pitchFamily="34" charset="0"/>
              </a:rPr>
              <a:t>Volmonde</a:t>
            </a:r>
            <a:r>
              <a:rPr lang="en-US" sz="1400" dirty="0">
                <a:latin typeface="Calibri" panose="020F0502020204030204" pitchFamily="34" charset="0"/>
                <a:cs typeface="Calibri" panose="020F0502020204030204" pitchFamily="34" charset="0"/>
              </a:rPr>
              <a:t> wanted to see Desiree and drove to L’ Abri</a:t>
            </a:r>
          </a:p>
          <a:p>
            <a:pPr marL="114300" indent="0">
              <a:buNone/>
            </a:pPr>
            <a:r>
              <a:rPr lang="en-US" sz="1400" dirty="0">
                <a:latin typeface="Calibri" panose="020F0502020204030204" pitchFamily="34" charset="0"/>
                <a:cs typeface="Calibri" panose="020F0502020204030204" pitchFamily="34" charset="0"/>
              </a:rPr>
              <a:t>*Desiree’s origin</a:t>
            </a:r>
          </a:p>
          <a:p>
            <a:pPr marL="114300" indent="0">
              <a:buNone/>
            </a:pPr>
            <a:r>
              <a:rPr lang="en-US" sz="1400" dirty="0">
                <a:latin typeface="Calibri" panose="020F0502020204030204" pitchFamily="34" charset="0"/>
                <a:cs typeface="Calibri" panose="020F0502020204030204" pitchFamily="34" charset="0"/>
              </a:rPr>
              <a:t>*Armand </a:t>
            </a:r>
            <a:r>
              <a:rPr lang="en-US" sz="1400" dirty="0" err="1">
                <a:latin typeface="Calibri" panose="020F0502020204030204" pitchFamily="34" charset="0"/>
                <a:cs typeface="Calibri" panose="020F0502020204030204" pitchFamily="34" charset="0"/>
              </a:rPr>
              <a:t>Aubigny</a:t>
            </a:r>
            <a:r>
              <a:rPr lang="en-US" sz="1400" dirty="0">
                <a:latin typeface="Calibri" panose="020F0502020204030204" pitchFamily="34" charset="0"/>
                <a:cs typeface="Calibri" panose="020F0502020204030204" pitchFamily="34" charset="0"/>
              </a:rPr>
              <a:t> saw Desiree and fell in love with her</a:t>
            </a:r>
          </a:p>
          <a:p>
            <a:pPr marL="114300" indent="0">
              <a:buNone/>
            </a:pPr>
            <a:r>
              <a:rPr lang="en-US" sz="1400" dirty="0">
                <a:latin typeface="Calibri" panose="020F0502020204030204" pitchFamily="34" charset="0"/>
                <a:cs typeface="Calibri" panose="020F0502020204030204" pitchFamily="34" charset="0"/>
              </a:rPr>
              <a:t>*The passion in Armand</a:t>
            </a:r>
          </a:p>
          <a:p>
            <a:pPr marL="114300" indent="0">
              <a:buNone/>
            </a:pPr>
            <a:r>
              <a:rPr lang="en-US" sz="1400" dirty="0">
                <a:latin typeface="Calibri" panose="020F0502020204030204" pitchFamily="34" charset="0"/>
                <a:cs typeface="Calibri" panose="020F0502020204030204" pitchFamily="34" charset="0"/>
              </a:rPr>
              <a:t>*Sad looking face of Desiree</a:t>
            </a:r>
          </a:p>
          <a:p>
            <a:pPr marL="114300" indent="0">
              <a:buNone/>
            </a:pPr>
            <a:r>
              <a:rPr lang="en-US" sz="1400" dirty="0">
                <a:latin typeface="Calibri" panose="020F0502020204030204" pitchFamily="34" charset="0"/>
                <a:cs typeface="Calibri" panose="020F0502020204030204" pitchFamily="34" charset="0"/>
              </a:rPr>
              <a:t>*Old Monsieur </a:t>
            </a:r>
            <a:r>
              <a:rPr lang="en-US" sz="1400" dirty="0" err="1">
                <a:latin typeface="Calibri" panose="020F0502020204030204" pitchFamily="34" charset="0"/>
                <a:cs typeface="Calibri" panose="020F0502020204030204" pitchFamily="34" charset="0"/>
              </a:rPr>
              <a:t>Aubigny</a:t>
            </a:r>
            <a:r>
              <a:rPr lang="en-US" sz="1400" dirty="0">
                <a:latin typeface="Calibri" panose="020F0502020204030204" pitchFamily="34" charset="0"/>
                <a:cs typeface="Calibri" panose="020F0502020204030204" pitchFamily="34" charset="0"/>
              </a:rPr>
              <a:t> was very lenient and kind towards the black people</a:t>
            </a:r>
          </a:p>
          <a:p>
            <a:pPr marL="114300" indent="0">
              <a:buNone/>
            </a:pPr>
            <a:endParaRPr lang="en-US" sz="1400" dirty="0">
              <a:latin typeface="Calibri" panose="020F0502020204030204" pitchFamily="34" charset="0"/>
              <a:cs typeface="Calibri" panose="020F0502020204030204" pitchFamily="34" charset="0"/>
            </a:endParaRPr>
          </a:p>
          <a:p>
            <a:pPr marL="114300" indent="0">
              <a:buNone/>
            </a:pPr>
            <a:endParaRPr lang="en-US" dirty="0"/>
          </a:p>
          <a:p>
            <a:pPr marL="114300" indent="0">
              <a:buNone/>
            </a:pPr>
            <a:endParaRPr lang="en-US" dirty="0"/>
          </a:p>
          <a:p>
            <a:pPr marL="114300" indent="0">
              <a:buNone/>
            </a:pPr>
            <a:endParaRPr lang="en-US" dirty="0"/>
          </a:p>
          <a:p>
            <a:pPr marL="114300" indent="0">
              <a:buNone/>
            </a:pPr>
            <a:endParaRPr lang="en-IN" dirty="0"/>
          </a:p>
        </p:txBody>
      </p:sp>
      <p:pic>
        <p:nvPicPr>
          <p:cNvPr id="8" name="Picture 7">
            <a:extLst>
              <a:ext uri="{FF2B5EF4-FFF2-40B4-BE49-F238E27FC236}">
                <a16:creationId xmlns:a16="http://schemas.microsoft.com/office/drawing/2014/main" id="{A13A8773-E981-4A72-9ACC-BAD29ED0E975}"/>
              </a:ext>
            </a:extLst>
          </p:cNvPr>
          <p:cNvPicPr>
            <a:picLocks noChangeAspect="1"/>
          </p:cNvPicPr>
          <p:nvPr/>
        </p:nvPicPr>
        <p:blipFill>
          <a:blip r:embed="rId2"/>
          <a:stretch>
            <a:fillRect/>
          </a:stretch>
        </p:blipFill>
        <p:spPr>
          <a:xfrm>
            <a:off x="0" y="184299"/>
            <a:ext cx="2390775" cy="2452576"/>
          </a:xfrm>
          <a:prstGeom prst="rect">
            <a:avLst/>
          </a:prstGeom>
        </p:spPr>
      </p:pic>
      <p:pic>
        <p:nvPicPr>
          <p:cNvPr id="10" name="Picture 9">
            <a:extLst>
              <a:ext uri="{FF2B5EF4-FFF2-40B4-BE49-F238E27FC236}">
                <a16:creationId xmlns:a16="http://schemas.microsoft.com/office/drawing/2014/main" id="{1263539E-C0E5-4735-80F9-06E5A0738182}"/>
              </a:ext>
            </a:extLst>
          </p:cNvPr>
          <p:cNvPicPr>
            <a:picLocks noChangeAspect="1"/>
          </p:cNvPicPr>
          <p:nvPr/>
        </p:nvPicPr>
        <p:blipFill>
          <a:blip r:embed="rId3"/>
          <a:stretch>
            <a:fillRect/>
          </a:stretch>
        </p:blipFill>
        <p:spPr>
          <a:xfrm>
            <a:off x="2210383" y="184297"/>
            <a:ext cx="1978845" cy="2531178"/>
          </a:xfrm>
          <a:prstGeom prst="rect">
            <a:avLst/>
          </a:prstGeom>
        </p:spPr>
      </p:pic>
      <p:pic>
        <p:nvPicPr>
          <p:cNvPr id="12" name="Picture 11">
            <a:extLst>
              <a:ext uri="{FF2B5EF4-FFF2-40B4-BE49-F238E27FC236}">
                <a16:creationId xmlns:a16="http://schemas.microsoft.com/office/drawing/2014/main" id="{6A1050C4-9714-46C6-82EE-9A82E4BD887D}"/>
              </a:ext>
            </a:extLst>
          </p:cNvPr>
          <p:cNvPicPr>
            <a:picLocks noChangeAspect="1"/>
          </p:cNvPicPr>
          <p:nvPr/>
        </p:nvPicPr>
        <p:blipFill>
          <a:blip r:embed="rId4"/>
          <a:stretch>
            <a:fillRect/>
          </a:stretch>
        </p:blipFill>
        <p:spPr>
          <a:xfrm>
            <a:off x="212651" y="2803075"/>
            <a:ext cx="4045199" cy="2340425"/>
          </a:xfrm>
          <a:prstGeom prst="rect">
            <a:avLst/>
          </a:prstGeom>
        </p:spPr>
      </p:pic>
      <p:pic>
        <p:nvPicPr>
          <p:cNvPr id="14" name="Picture 13">
            <a:extLst>
              <a:ext uri="{FF2B5EF4-FFF2-40B4-BE49-F238E27FC236}">
                <a16:creationId xmlns:a16="http://schemas.microsoft.com/office/drawing/2014/main" id="{B3676F43-061D-489D-8401-129606EC6FCB}"/>
              </a:ext>
            </a:extLst>
          </p:cNvPr>
          <p:cNvPicPr>
            <a:picLocks noChangeAspect="1"/>
          </p:cNvPicPr>
          <p:nvPr/>
        </p:nvPicPr>
        <p:blipFill>
          <a:blip r:embed="rId5"/>
          <a:stretch>
            <a:fillRect/>
          </a:stretch>
        </p:blipFill>
        <p:spPr>
          <a:xfrm>
            <a:off x="4363549" y="3622158"/>
            <a:ext cx="4780451" cy="1521342"/>
          </a:xfrm>
          <a:prstGeom prst="rect">
            <a:avLst/>
          </a:prstGeom>
        </p:spPr>
      </p:pic>
    </p:spTree>
    <p:extLst>
      <p:ext uri="{BB962C8B-B14F-4D97-AF65-F5344CB8AC3E}">
        <p14:creationId xmlns:p14="http://schemas.microsoft.com/office/powerpoint/2010/main" val="195713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p:txBody>
          <a:bodyPr/>
          <a:lstStyle/>
          <a:p>
            <a:r>
              <a:rPr lang="en-US" sz="2400" b="1" dirty="0">
                <a:solidFill>
                  <a:srgbClr val="FF0000"/>
                </a:solidFill>
                <a:latin typeface="Calibri" panose="020F0502020204030204" pitchFamily="34" charset="0"/>
                <a:cs typeface="Calibri" panose="020F0502020204030204" pitchFamily="34" charset="0"/>
              </a:rPr>
              <a:t>VOCABULARY</a:t>
            </a:r>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700" y="815163"/>
            <a:ext cx="8832300" cy="3827721"/>
          </a:xfrm>
        </p:spPr>
        <p:txBody>
          <a:bodyPr/>
          <a:lstStyle/>
          <a:p>
            <a:pPr algn="l"/>
            <a:r>
              <a:rPr lang="en-IN" sz="1400" b="0" i="0" dirty="0">
                <a:solidFill>
                  <a:schemeClr val="tx1"/>
                </a:solidFill>
                <a:effectLst/>
                <a:latin typeface="Calibri" panose="020F0502020204030204" pitchFamily="34" charset="0"/>
                <a:cs typeface="Calibri" panose="020F0502020204030204" pitchFamily="34" charset="0"/>
              </a:rPr>
              <a:t>Strayed-moved off the correct track</a:t>
            </a:r>
            <a:endParaRPr lang="en-US" sz="1400" b="0" i="0" dirty="0">
              <a:solidFill>
                <a:schemeClr val="tx1"/>
              </a:solidFill>
              <a:effectLst/>
              <a:latin typeface="Calibri" panose="020F0502020204030204" pitchFamily="34" charset="0"/>
              <a:cs typeface="Calibri" panose="020F0502020204030204" pitchFamily="34" charset="0"/>
            </a:endParaRPr>
          </a:p>
          <a:p>
            <a:pPr algn="l"/>
            <a:r>
              <a:rPr lang="en-US" sz="1400" dirty="0">
                <a:solidFill>
                  <a:schemeClr val="tx1"/>
                </a:solidFill>
                <a:latin typeface="Calibri" panose="020F0502020204030204" pitchFamily="34" charset="0"/>
                <a:cs typeface="Calibri" panose="020F0502020204030204" pitchFamily="34" charset="0"/>
              </a:rPr>
              <a:t>Of her own accord-voluntarily</a:t>
            </a:r>
            <a:endParaRPr lang="en-US" sz="1400" b="0" i="0" dirty="0">
              <a:solidFill>
                <a:schemeClr val="tx1"/>
              </a:solidFill>
              <a:effectLst/>
              <a:latin typeface="Calibri" panose="020F0502020204030204" pitchFamily="34" charset="0"/>
              <a:cs typeface="Calibri" panose="020F0502020204030204" pitchFamily="34" charset="0"/>
            </a:endParaRPr>
          </a:p>
          <a:p>
            <a:pPr algn="l"/>
            <a:r>
              <a:rPr lang="en-IN" sz="1400" b="0" i="0" dirty="0">
                <a:solidFill>
                  <a:schemeClr val="tx1"/>
                </a:solidFill>
                <a:effectLst/>
                <a:latin typeface="Calibri" panose="020F0502020204030204" pitchFamily="34" charset="0"/>
                <a:cs typeface="Calibri" panose="020F0502020204030204" pitchFamily="34" charset="0"/>
              </a:rPr>
              <a:t>O</a:t>
            </a:r>
            <a:r>
              <a:rPr lang="en-IN" sz="1400" dirty="0">
                <a:solidFill>
                  <a:schemeClr val="tx1"/>
                </a:solidFill>
                <a:latin typeface="Calibri" panose="020F0502020204030204" pitchFamily="34" charset="0"/>
                <a:cs typeface="Calibri" panose="020F0502020204030204" pitchFamily="34" charset="0"/>
              </a:rPr>
              <a:t>bscure-unknown</a:t>
            </a:r>
            <a:endParaRPr lang="en-US" sz="1400" b="0" i="0" dirty="0">
              <a:solidFill>
                <a:schemeClr val="tx1"/>
              </a:solidFill>
              <a:effectLst/>
              <a:latin typeface="Calibri" panose="020F0502020204030204" pitchFamily="34" charset="0"/>
              <a:cs typeface="Calibri" panose="020F0502020204030204" pitchFamily="34" charset="0"/>
            </a:endParaRPr>
          </a:p>
          <a:p>
            <a:pPr algn="l"/>
            <a:r>
              <a:rPr lang="en-US" sz="1400" b="0" i="0" dirty="0">
                <a:solidFill>
                  <a:schemeClr val="tx1"/>
                </a:solidFill>
                <a:effectLst/>
                <a:latin typeface="Calibri" panose="020F0502020204030204" pitchFamily="34" charset="0"/>
                <a:cs typeface="Calibri" panose="020F0502020204030204" pitchFamily="34" charset="0"/>
              </a:rPr>
              <a:t>Corbeille—a graceful looking basket of fruits or flowers</a:t>
            </a:r>
          </a:p>
          <a:p>
            <a:endParaRPr lang="en-US" sz="1400" dirty="0">
              <a:solidFill>
                <a:schemeClr val="tx1"/>
              </a:solidFill>
              <a:latin typeface="Calibri" panose="020F0502020204030204" pitchFamily="34" charset="0"/>
              <a:cs typeface="Calibri" panose="020F0502020204030204" pitchFamily="34" charset="0"/>
            </a:endParaRPr>
          </a:p>
          <a:p>
            <a:pPr algn="l"/>
            <a:r>
              <a:rPr lang="en-IN" sz="1400" b="0" i="0" dirty="0">
                <a:solidFill>
                  <a:schemeClr val="tx1"/>
                </a:solidFill>
                <a:effectLst/>
                <a:latin typeface="Calibri" panose="020F0502020204030204" pitchFamily="34" charset="0"/>
                <a:cs typeface="Calibri" panose="020F0502020204030204" pitchFamily="34" charset="0"/>
              </a:rPr>
              <a:t>Shudder-tremble</a:t>
            </a:r>
            <a:endParaRPr lang="en-US" sz="1400" b="0" i="0" dirty="0">
              <a:solidFill>
                <a:schemeClr val="tx1"/>
              </a:solidFill>
              <a:effectLst/>
              <a:latin typeface="Calibri" panose="020F0502020204030204" pitchFamily="34" charset="0"/>
              <a:cs typeface="Calibri" panose="020F0502020204030204" pitchFamily="34" charset="0"/>
            </a:endParaRPr>
          </a:p>
          <a:p>
            <a:pPr algn="l"/>
            <a:r>
              <a:rPr lang="en-US" sz="1400" dirty="0" err="1">
                <a:solidFill>
                  <a:schemeClr val="tx1"/>
                </a:solidFill>
                <a:latin typeface="Calibri" panose="020F0502020204030204" pitchFamily="34" charset="0"/>
                <a:cs typeface="Calibri" panose="020F0502020204030204" pitchFamily="34" charset="0"/>
              </a:rPr>
              <a:t>Stuccoed</a:t>
            </a:r>
            <a:r>
              <a:rPr lang="en-US" sz="1400" dirty="0">
                <a:solidFill>
                  <a:schemeClr val="tx1"/>
                </a:solidFill>
                <a:latin typeface="Calibri" panose="020F0502020204030204" pitchFamily="34" charset="0"/>
                <a:cs typeface="Calibri" panose="020F0502020204030204" pitchFamily="34" charset="0"/>
              </a:rPr>
              <a:t>-plastered house</a:t>
            </a:r>
            <a:endParaRPr lang="en-US" sz="1400" b="0" i="0" dirty="0">
              <a:solidFill>
                <a:schemeClr val="tx1"/>
              </a:solidFill>
              <a:effectLst/>
              <a:latin typeface="Calibri" panose="020F0502020204030204" pitchFamily="34" charset="0"/>
              <a:cs typeface="Calibri" panose="020F0502020204030204" pitchFamily="34" charset="0"/>
            </a:endParaRPr>
          </a:p>
          <a:p>
            <a:r>
              <a:rPr lang="en-IN" sz="1400" dirty="0">
                <a:solidFill>
                  <a:schemeClr val="tx1"/>
                </a:solidFill>
                <a:latin typeface="Calibri" panose="020F0502020204030204" pitchFamily="34" charset="0"/>
                <a:cs typeface="Calibri" panose="020F0502020204030204" pitchFamily="34" charset="0"/>
              </a:rPr>
              <a:t>Pall-cloth</a:t>
            </a:r>
            <a:endParaRPr lang="en-US" sz="1400" b="0" i="0" dirty="0">
              <a:solidFill>
                <a:schemeClr val="tx1"/>
              </a:solidFill>
              <a:effectLst/>
              <a:latin typeface="Calibri" panose="020F0502020204030204" pitchFamily="34" charset="0"/>
              <a:cs typeface="Calibri" panose="020F0502020204030204" pitchFamily="34" charset="0"/>
            </a:endParaRPr>
          </a:p>
          <a:p>
            <a:endParaRPr lang="en-US" sz="1400" dirty="0">
              <a:solidFill>
                <a:schemeClr val="tx1"/>
              </a:solidFill>
              <a:latin typeface="Calibri" panose="020F0502020204030204" pitchFamily="34" charset="0"/>
              <a:cs typeface="Calibri" panose="020F0502020204030204" pitchFamily="34" charset="0"/>
            </a:endParaRPr>
          </a:p>
          <a:p>
            <a:r>
              <a:rPr lang="en-IN" sz="1400" dirty="0">
                <a:solidFill>
                  <a:schemeClr val="tx1"/>
                </a:solidFill>
                <a:latin typeface="Calibri" panose="020F0502020204030204" pitchFamily="34" charset="0"/>
                <a:cs typeface="Calibri" panose="020F0502020204030204" pitchFamily="34" charset="0"/>
              </a:rPr>
              <a:t>stocking </a:t>
            </a:r>
            <a:r>
              <a:rPr lang="en-US" sz="1400" dirty="0">
                <a:solidFill>
                  <a:schemeClr val="tx1"/>
                </a:solidFill>
                <a:latin typeface="Calibri" panose="020F0502020204030204" pitchFamily="34" charset="0"/>
                <a:cs typeface="Calibri" panose="020F0502020204030204" pitchFamily="34" charset="0"/>
              </a:rPr>
              <a:t>-</a:t>
            </a:r>
            <a:r>
              <a:rPr lang="en-US" sz="1400" b="0" i="0" dirty="0">
                <a:solidFill>
                  <a:schemeClr val="tx1"/>
                </a:solidFill>
                <a:effectLst/>
                <a:latin typeface="Calibri" panose="020F0502020204030204" pitchFamily="34" charset="0"/>
                <a:cs typeface="Calibri" panose="020F0502020204030204" pitchFamily="34" charset="0"/>
              </a:rPr>
              <a:t> a women's garment, typically made of translucent nylon or silk, that fits closely over the foot</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b="1" dirty="0">
                <a:solidFill>
                  <a:schemeClr val="tx1"/>
                </a:solidFill>
                <a:latin typeface="Calibri" panose="020F0502020204030204" pitchFamily="34" charset="0"/>
                <a:cs typeface="Calibri" panose="020F0502020204030204" pitchFamily="34" charset="0"/>
              </a:rPr>
              <a:t>Home Assignment: </a:t>
            </a:r>
          </a:p>
          <a:p>
            <a:pPr>
              <a:buAutoNum type="arabicPeriod"/>
            </a:pPr>
            <a:r>
              <a:rPr lang="en-US" sz="1400" dirty="0">
                <a:solidFill>
                  <a:schemeClr val="tx1"/>
                </a:solidFill>
                <a:latin typeface="Calibri" panose="020F0502020204030204" pitchFamily="34" charset="0"/>
                <a:cs typeface="Calibri" panose="020F0502020204030204" pitchFamily="34" charset="0"/>
              </a:rPr>
              <a:t>Write the word meaning.</a:t>
            </a:r>
          </a:p>
          <a:p>
            <a:pPr>
              <a:buAutoNum type="arabicPeriod"/>
            </a:pPr>
            <a:r>
              <a:rPr lang="en-US" sz="1400" dirty="0">
                <a:solidFill>
                  <a:schemeClr val="tx1"/>
                </a:solidFill>
                <a:latin typeface="Calibri" panose="020F0502020204030204" pitchFamily="34" charset="0"/>
                <a:cs typeface="Calibri" panose="020F0502020204030204" pitchFamily="34" charset="0"/>
              </a:rPr>
              <a:t>Write a note on ‘Desiree’s origin’ in about 50 words.</a:t>
            </a:r>
          </a:p>
          <a:p>
            <a:pPr marL="114300" indent="0">
              <a:buNone/>
            </a:pPr>
            <a:endParaRPr lang="en-IN" sz="1400" dirty="0">
              <a:solidFill>
                <a:schemeClr val="tx1"/>
              </a:solidFill>
              <a:latin typeface="Calibri" panose="020F0502020204030204" pitchFamily="34" charset="0"/>
              <a:cs typeface="Calibri" panose="020F0502020204030204" pitchFamily="34" charset="0"/>
            </a:endParaRPr>
          </a:p>
          <a:p>
            <a:pPr marL="114300" indent="0">
              <a:buNone/>
            </a:pP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1540070460"/>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transition>
    <p:wheel/>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1228</TotalTime>
  <Words>588</Words>
  <Application>Microsoft Office PowerPoint</Application>
  <PresentationFormat>On-screen Show (16:9)</PresentationFormat>
  <Paragraphs>56</Paragraphs>
  <Slides>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Roboto</vt:lpstr>
      <vt:lpstr>Symbol</vt:lpstr>
      <vt:lpstr>UntitledSerif</vt:lpstr>
      <vt:lpstr>Simple Light</vt:lpstr>
      <vt:lpstr>PowerPoint Presentation</vt:lpstr>
      <vt:lpstr>PowerPoint Presentation</vt:lpstr>
      <vt:lpstr>PowerPoint Presentation</vt:lpstr>
      <vt:lpstr>PowerPoint Presentation</vt:lpstr>
      <vt:lpstr>THEME OF THE STORY</vt:lpstr>
      <vt:lpstr>PowerPoint Presentation</vt:lpstr>
      <vt:lpstr>VOCABULARY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SATYAJIT MOHAPATRA</cp:lastModifiedBy>
  <cp:revision>156</cp:revision>
  <dcterms:modified xsi:type="dcterms:W3CDTF">2021-07-18T12:23:36Z</dcterms:modified>
</cp:coreProperties>
</file>