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04800"/>
            <a:ext cx="8534400" cy="6324600"/>
          </a:xfrm>
        </p:spPr>
        <p:txBody>
          <a:bodyPr>
            <a:normAutofit/>
          </a:bodyPr>
          <a:lstStyle/>
          <a:p>
            <a:pPr algn="l"/>
            <a:r>
              <a:rPr lang="en-US" sz="2200" dirty="0">
                <a:solidFill>
                  <a:srgbClr val="FF0000"/>
                </a:solidFill>
              </a:rPr>
              <a:t>ARTICLE WRITING</a:t>
            </a:r>
            <a:r>
              <a:rPr lang="en-US" sz="2200" dirty="0"/>
              <a:t>		</a:t>
            </a:r>
          </a:p>
          <a:p>
            <a:pPr algn="l"/>
            <a:endParaRPr lang="en-US" sz="1400" dirty="0"/>
          </a:p>
          <a:p>
            <a:pPr algn="l"/>
            <a:r>
              <a:rPr lang="en-US" sz="1700" dirty="0">
                <a:solidFill>
                  <a:schemeClr val="tx1"/>
                </a:solidFill>
              </a:rPr>
              <a:t>WHAT IS AN ARTICLE?</a:t>
            </a:r>
          </a:p>
          <a:p>
            <a:pPr algn="l"/>
            <a:endParaRPr lang="en-US" sz="1700" dirty="0">
              <a:solidFill>
                <a:schemeClr val="tx1"/>
              </a:solidFill>
            </a:endParaRPr>
          </a:p>
          <a:p>
            <a:pPr algn="l"/>
            <a:endParaRPr lang="en-US" sz="1700" dirty="0">
              <a:solidFill>
                <a:schemeClr val="tx1"/>
              </a:solidFill>
            </a:endParaRPr>
          </a:p>
          <a:p>
            <a:pPr algn="l"/>
            <a:endParaRPr lang="en-US" sz="1700" dirty="0">
              <a:solidFill>
                <a:schemeClr val="tx1"/>
              </a:solidFill>
            </a:endParaRPr>
          </a:p>
          <a:p>
            <a:pPr algn="l"/>
            <a:endParaRPr lang="en-US" sz="1700" dirty="0">
              <a:solidFill>
                <a:schemeClr val="tx1"/>
              </a:solidFill>
            </a:endParaRPr>
          </a:p>
          <a:p>
            <a:pPr algn="l"/>
            <a:r>
              <a:rPr lang="en-US" sz="1700" dirty="0">
                <a:solidFill>
                  <a:schemeClr val="tx1"/>
                </a:solidFill>
              </a:rPr>
              <a:t>An article is a written work published in a print/electronic medium. It may be for the purpose of propagating news, researching results, academic analysis, or debate. Generally, it is a piece of writing that is published in a newspaper or Magazine.</a:t>
            </a:r>
          </a:p>
          <a:p>
            <a:pPr algn="l"/>
            <a:br>
              <a:rPr lang="en-US" sz="1400" dirty="0">
                <a:solidFill>
                  <a:schemeClr val="tx1"/>
                </a:solidFill>
              </a:rPr>
            </a:br>
            <a:endParaRPr lang="en-US" sz="2200" dirty="0"/>
          </a:p>
        </p:txBody>
      </p:sp>
      <p:pic>
        <p:nvPicPr>
          <p:cNvPr id="4" name="Google Shape;55;p13"/>
          <p:cNvPicPr preferRelativeResize="0"/>
          <p:nvPr/>
        </p:nvPicPr>
        <p:blipFill rotWithShape="1">
          <a:blip r:embed="rId2" cstate="print">
            <a:alphaModFix/>
          </a:blip>
          <a:srcRect/>
          <a:stretch/>
        </p:blipFill>
        <p:spPr>
          <a:xfrm>
            <a:off x="5943600" y="381000"/>
            <a:ext cx="2819400" cy="783575"/>
          </a:xfrm>
          <a:prstGeom prst="rect">
            <a:avLst/>
          </a:prstGeom>
          <a:noFill/>
          <a:ln>
            <a:noFill/>
          </a:ln>
        </p:spPr>
      </p:pic>
      <p:pic>
        <p:nvPicPr>
          <p:cNvPr id="5" name="Google Shape;54;p13"/>
          <p:cNvPicPr preferRelativeResize="0"/>
          <p:nvPr/>
        </p:nvPicPr>
        <p:blipFill rotWithShape="1">
          <a:blip r:embed="rId3">
            <a:alphaModFix/>
          </a:blip>
          <a:srcRect/>
          <a:stretch/>
        </p:blipFill>
        <p:spPr>
          <a:xfrm>
            <a:off x="304800" y="5257800"/>
            <a:ext cx="8534400" cy="1295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52400"/>
            <a:ext cx="8534400" cy="6477000"/>
          </a:xfrm>
        </p:spPr>
        <p:txBody>
          <a:bodyPr>
            <a:normAutofit fontScale="40000" lnSpcReduction="20000"/>
          </a:bodyPr>
          <a:lstStyle/>
          <a:p>
            <a:pPr algn="l"/>
            <a:endParaRPr lang="en-US" sz="8800" b="1" dirty="0">
              <a:solidFill>
                <a:srgbClr val="FF0000"/>
              </a:solidFill>
            </a:endParaRPr>
          </a:p>
          <a:p>
            <a:pPr algn="l"/>
            <a:r>
              <a:rPr lang="en-US" sz="5500" dirty="0">
                <a:solidFill>
                  <a:srgbClr val="FF0000"/>
                </a:solidFill>
              </a:rPr>
              <a:t>WHAT IS ARTICLE WRITING FORMAT?</a:t>
            </a:r>
          </a:p>
          <a:p>
            <a:pPr algn="l"/>
            <a:endParaRPr lang="en-US" sz="7200" dirty="0"/>
          </a:p>
          <a:p>
            <a:pPr algn="l"/>
            <a:endParaRPr lang="en-US" sz="7200" dirty="0"/>
          </a:p>
          <a:p>
            <a:pPr algn="l"/>
            <a:r>
              <a:rPr lang="en-US" sz="7200" dirty="0">
                <a:solidFill>
                  <a:schemeClr val="tx1"/>
                </a:solidFill>
              </a:rPr>
              <a:t>1.Heading</a:t>
            </a:r>
          </a:p>
          <a:p>
            <a:pPr algn="l"/>
            <a:endParaRPr lang="en-US" sz="7200" dirty="0">
              <a:solidFill>
                <a:schemeClr val="tx1"/>
              </a:solidFill>
            </a:endParaRPr>
          </a:p>
          <a:p>
            <a:pPr algn="l"/>
            <a:r>
              <a:rPr lang="en-US" sz="7200" dirty="0">
                <a:solidFill>
                  <a:schemeClr val="tx1"/>
                </a:solidFill>
              </a:rPr>
              <a:t>2.By line</a:t>
            </a:r>
          </a:p>
          <a:p>
            <a:pPr algn="l"/>
            <a:endParaRPr lang="en-US" sz="7200" dirty="0">
              <a:solidFill>
                <a:schemeClr val="tx1"/>
              </a:solidFill>
            </a:endParaRPr>
          </a:p>
          <a:p>
            <a:pPr algn="l"/>
            <a:r>
              <a:rPr lang="en-US" sz="7200" dirty="0">
                <a:solidFill>
                  <a:schemeClr val="tx1"/>
                </a:solidFill>
              </a:rPr>
              <a:t>3.Body</a:t>
            </a:r>
          </a:p>
          <a:p>
            <a:pPr algn="l"/>
            <a:br>
              <a:rPr lang="en-US" sz="8800" dirty="0">
                <a:solidFill>
                  <a:srgbClr val="FF0000"/>
                </a:solidFill>
              </a:rPr>
            </a:br>
            <a:endParaRPr lang="en-US" sz="8800" dirty="0">
              <a:solidFill>
                <a:srgbClr val="FF0000"/>
              </a:solidFill>
            </a:endParaRPr>
          </a:p>
          <a:p>
            <a:pPr algn="l"/>
            <a:endParaRPr lang="en-US" sz="5600" dirty="0">
              <a:solidFill>
                <a:schemeClr val="tx1"/>
              </a:solidFill>
            </a:endParaRPr>
          </a:p>
          <a:p>
            <a:pPr algn="l"/>
            <a:br>
              <a:rPr lang="en-US" sz="5600" dirty="0">
                <a:solidFill>
                  <a:schemeClr val="tx1"/>
                </a:solidFill>
              </a:rPr>
            </a:br>
            <a:endParaRPr lang="en-US" sz="5600" dirty="0">
              <a:solidFill>
                <a:schemeClr val="tx1"/>
              </a:solidFill>
            </a:endParaRPr>
          </a:p>
          <a:p>
            <a:pPr algn="l"/>
            <a:endParaRPr lang="en-US" sz="5600" dirty="0">
              <a:solidFill>
                <a:schemeClr val="tx1"/>
              </a:solidFill>
            </a:endParaRPr>
          </a:p>
          <a:p>
            <a:pPr algn="l"/>
            <a:endParaRPr lang="en-US" sz="5600" dirty="0">
              <a:solidFill>
                <a:schemeClr val="tx1"/>
              </a:solidFill>
            </a:endParaRPr>
          </a:p>
          <a:p>
            <a:pPr algn="l"/>
            <a:endParaRPr lang="en-US" sz="2900" dirty="0"/>
          </a:p>
        </p:txBody>
      </p:sp>
      <p:pic>
        <p:nvPicPr>
          <p:cNvPr id="4" name="Google Shape;55;p13"/>
          <p:cNvPicPr preferRelativeResize="0"/>
          <p:nvPr/>
        </p:nvPicPr>
        <p:blipFill rotWithShape="1">
          <a:blip r:embed="rId2" cstate="print">
            <a:alphaModFix/>
          </a:blip>
          <a:srcRect/>
          <a:stretch/>
        </p:blipFill>
        <p:spPr>
          <a:xfrm>
            <a:off x="6019800" y="228600"/>
            <a:ext cx="2819400" cy="783575"/>
          </a:xfrm>
          <a:prstGeom prst="rect">
            <a:avLst/>
          </a:prstGeom>
          <a:noFill/>
          <a:ln>
            <a:noFill/>
          </a:ln>
        </p:spPr>
      </p:pic>
      <p:pic>
        <p:nvPicPr>
          <p:cNvPr id="5" name="Google Shape;54;p13"/>
          <p:cNvPicPr preferRelativeResize="0"/>
          <p:nvPr/>
        </p:nvPicPr>
        <p:blipFill rotWithShape="1">
          <a:blip r:embed="rId3">
            <a:alphaModFix/>
          </a:blip>
          <a:srcRect/>
          <a:stretch/>
        </p:blipFill>
        <p:spPr>
          <a:xfrm>
            <a:off x="304800" y="4953000"/>
            <a:ext cx="8534400" cy="1676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610600" cy="6172200"/>
          </a:xfrm>
        </p:spPr>
        <p:txBody>
          <a:bodyPr>
            <a:normAutofit/>
          </a:bodyPr>
          <a:lstStyle/>
          <a:p>
            <a:pPr algn="l"/>
            <a:endParaRPr lang="en-US" sz="1500" dirty="0">
              <a:solidFill>
                <a:schemeClr val="tx1"/>
              </a:solidFill>
            </a:endParaRPr>
          </a:p>
          <a:p>
            <a:pPr algn="l"/>
            <a:endParaRPr lang="en-US" sz="2000" b="1" dirty="0">
              <a:solidFill>
                <a:schemeClr val="tx1"/>
              </a:solidFill>
            </a:endParaRPr>
          </a:p>
          <a:p>
            <a:pPr algn="l"/>
            <a:r>
              <a:rPr lang="en-US" sz="2000" b="1" dirty="0">
                <a:solidFill>
                  <a:schemeClr val="tx1"/>
                </a:solidFill>
              </a:rPr>
              <a:t>HEADING</a:t>
            </a:r>
            <a:r>
              <a:rPr lang="en-US" sz="2000" dirty="0">
                <a:solidFill>
                  <a:schemeClr val="tx1"/>
                </a:solidFill>
              </a:rPr>
              <a:t>- The heading should be catchy and in not more than 5-6 words. You can go as creative as you want with this one just make sure you do not devote too much time on it in the exam.</a:t>
            </a:r>
          </a:p>
          <a:p>
            <a:pPr algn="l"/>
            <a:endParaRPr lang="en-US" sz="2000" b="1" dirty="0">
              <a:solidFill>
                <a:schemeClr val="tx1"/>
              </a:solidFill>
            </a:endParaRPr>
          </a:p>
          <a:p>
            <a:pPr algn="l"/>
            <a:r>
              <a:rPr lang="en-US" sz="2000" b="1" dirty="0">
                <a:solidFill>
                  <a:schemeClr val="tx1"/>
                </a:solidFill>
              </a:rPr>
              <a:t>BY LINE</a:t>
            </a:r>
            <a:r>
              <a:rPr lang="en-US" sz="2000" dirty="0">
                <a:solidFill>
                  <a:schemeClr val="tx1"/>
                </a:solidFill>
              </a:rPr>
              <a:t>- It refers to the name of the person writing the article. It is generally given in the question.</a:t>
            </a:r>
          </a:p>
          <a:p>
            <a:pPr algn="l"/>
            <a:endParaRPr lang="en-US" sz="2000" dirty="0">
              <a:solidFill>
                <a:schemeClr val="tx1"/>
              </a:solidFill>
            </a:endParaRPr>
          </a:p>
          <a:p>
            <a:pPr algn="l"/>
            <a:r>
              <a:rPr lang="en-US" sz="2000" b="1" dirty="0">
                <a:solidFill>
                  <a:schemeClr val="tx1"/>
                </a:solidFill>
              </a:rPr>
              <a:t>BODY</a:t>
            </a:r>
            <a:r>
              <a:rPr lang="en-US" sz="2000" dirty="0">
                <a:solidFill>
                  <a:schemeClr val="tx1"/>
                </a:solidFill>
              </a:rPr>
              <a:t>- It is the main part of your writing piece. It generally consists of 3-4 paragraphs.</a:t>
            </a:r>
          </a:p>
          <a:p>
            <a:pPr algn="l"/>
            <a:br>
              <a:rPr lang="en-US" sz="2000" dirty="0">
                <a:solidFill>
                  <a:schemeClr val="tx1"/>
                </a:solidFill>
              </a:rPr>
            </a:br>
            <a:endParaRPr lang="en-US" sz="2000" dirty="0">
              <a:solidFill>
                <a:schemeClr val="tx1"/>
              </a:solidFill>
            </a:endParaRPr>
          </a:p>
          <a:p>
            <a:pPr algn="l"/>
            <a:endParaRPr lang="en-US" sz="1500" dirty="0"/>
          </a:p>
        </p:txBody>
      </p:sp>
      <p:pic>
        <p:nvPicPr>
          <p:cNvPr id="4" name="Google Shape;55;p13"/>
          <p:cNvPicPr preferRelativeResize="0"/>
          <p:nvPr/>
        </p:nvPicPr>
        <p:blipFill rotWithShape="1">
          <a:blip r:embed="rId2" cstate="print">
            <a:alphaModFix/>
          </a:blip>
          <a:srcRect/>
          <a:stretch/>
        </p:blipFill>
        <p:spPr>
          <a:xfrm>
            <a:off x="6019800" y="381000"/>
            <a:ext cx="2819400" cy="783575"/>
          </a:xfrm>
          <a:prstGeom prst="rect">
            <a:avLst/>
          </a:prstGeom>
          <a:noFill/>
          <a:ln>
            <a:noFill/>
          </a:ln>
        </p:spPr>
      </p:pic>
      <p:pic>
        <p:nvPicPr>
          <p:cNvPr id="5" name="Google Shape;54;p13"/>
          <p:cNvPicPr preferRelativeResize="0"/>
          <p:nvPr/>
        </p:nvPicPr>
        <p:blipFill rotWithShape="1">
          <a:blip r:embed="rId3">
            <a:alphaModFix/>
          </a:blip>
          <a:srcRect/>
          <a:stretch/>
        </p:blipFill>
        <p:spPr>
          <a:xfrm>
            <a:off x="228600" y="5562600"/>
            <a:ext cx="8534400" cy="1295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534400" cy="6629400"/>
          </a:xfrm>
        </p:spPr>
        <p:txBody>
          <a:bodyPr>
            <a:normAutofit/>
          </a:bodyPr>
          <a:lstStyle/>
          <a:p>
            <a:endParaRPr lang="en-US" sz="2000" b="1" dirty="0">
              <a:solidFill>
                <a:schemeClr val="tx1"/>
              </a:solidFill>
            </a:endParaRPr>
          </a:p>
          <a:p>
            <a:endParaRPr lang="en-US" sz="2000" b="1" dirty="0">
              <a:solidFill>
                <a:schemeClr val="tx1"/>
              </a:solidFill>
            </a:endParaRPr>
          </a:p>
          <a:p>
            <a:r>
              <a:rPr lang="en-US" sz="2400" b="1" dirty="0">
                <a:solidFill>
                  <a:srgbClr val="FF0000"/>
                </a:solidFill>
              </a:rPr>
              <a:t>BODY OF THE ARTICLE</a:t>
            </a:r>
          </a:p>
          <a:p>
            <a:pPr algn="l"/>
            <a:r>
              <a:rPr lang="en-US" sz="2000" b="1" dirty="0">
                <a:solidFill>
                  <a:schemeClr val="tx1"/>
                </a:solidFill>
              </a:rPr>
              <a:t>PARAGRAPH 1</a:t>
            </a:r>
            <a:r>
              <a:rPr lang="en-US" sz="2000" dirty="0">
                <a:solidFill>
                  <a:schemeClr val="tx1"/>
                </a:solidFill>
              </a:rPr>
              <a:t>: It is always prescribed that you begin with a short introduction</a:t>
            </a:r>
          </a:p>
          <a:p>
            <a:pPr algn="l"/>
            <a:r>
              <a:rPr lang="en-US" sz="2000" dirty="0">
                <a:solidFill>
                  <a:schemeClr val="tx1"/>
                </a:solidFill>
              </a:rPr>
              <a:t>of the topic; it’s meaning to be precise. Briefly tell what the article is about giving some quotations or startling facts to arouse the interest of the readers.</a:t>
            </a:r>
          </a:p>
          <a:p>
            <a:pPr algn="l"/>
            <a:r>
              <a:rPr lang="en-US" sz="2000" b="1" dirty="0">
                <a:solidFill>
                  <a:schemeClr val="tx1"/>
                </a:solidFill>
              </a:rPr>
              <a:t>PARAGRAPH 2 or PARAGRAPH 2&amp;3: </a:t>
            </a:r>
            <a:r>
              <a:rPr lang="en-US" sz="2000" dirty="0">
                <a:solidFill>
                  <a:schemeClr val="tx1"/>
                </a:solidFill>
              </a:rPr>
              <a:t>Now this part can be written in either one or two paragraphs. You are required to do a complete analysis of the subject matter in question.</a:t>
            </a:r>
          </a:p>
          <a:p>
            <a:pPr algn="l"/>
            <a:r>
              <a:rPr lang="en-US" sz="2000" b="1" dirty="0">
                <a:solidFill>
                  <a:schemeClr val="tx1"/>
                </a:solidFill>
              </a:rPr>
              <a:t>PARAGRAPH 3 or PARAGRAPH 4:</a:t>
            </a:r>
            <a:r>
              <a:rPr lang="en-US" sz="2000" dirty="0">
                <a:solidFill>
                  <a:schemeClr val="tx1"/>
                </a:solidFill>
              </a:rPr>
              <a:t> The conclusion. It is the concluding paragraph. Now, it is to be remembered that wherever you elaborate a problem, you always have to mention the steps being taken to improvise the situation and suggest a few solutions as well. Predictions and personal problems may be included. This paragraph needs to be short and precise. Here also, you could add some glitter to your art piece with some quotes</a:t>
            </a:r>
          </a:p>
          <a:p>
            <a:pPr algn="l"/>
            <a:r>
              <a:rPr lang="en-US" sz="2000" dirty="0"/>
              <a:t>.</a:t>
            </a:r>
            <a:endParaRPr lang="en-US" sz="2000" dirty="0">
              <a:solidFill>
                <a:schemeClr val="tx1"/>
              </a:solidFill>
            </a:endParaRPr>
          </a:p>
        </p:txBody>
      </p:sp>
      <p:pic>
        <p:nvPicPr>
          <p:cNvPr id="4" name="Google Shape;55;p13"/>
          <p:cNvPicPr preferRelativeResize="0"/>
          <p:nvPr/>
        </p:nvPicPr>
        <p:blipFill rotWithShape="1">
          <a:blip r:embed="rId2" cstate="print">
            <a:alphaModFix/>
          </a:blip>
          <a:srcRect/>
          <a:stretch/>
        </p:blipFill>
        <p:spPr>
          <a:xfrm>
            <a:off x="6019800" y="381000"/>
            <a:ext cx="2819400" cy="783575"/>
          </a:xfrm>
          <a:prstGeom prst="rect">
            <a:avLst/>
          </a:prstGeom>
          <a:noFill/>
          <a:ln>
            <a:noFill/>
          </a:ln>
        </p:spPr>
      </p:pic>
      <p:pic>
        <p:nvPicPr>
          <p:cNvPr id="5" name="Google Shape;54;p13"/>
          <p:cNvPicPr preferRelativeResize="0"/>
          <p:nvPr/>
        </p:nvPicPr>
        <p:blipFill rotWithShape="1">
          <a:blip r:embed="rId3">
            <a:alphaModFix/>
          </a:blip>
          <a:srcRect/>
          <a:stretch/>
        </p:blipFill>
        <p:spPr>
          <a:xfrm>
            <a:off x="228600" y="5257800"/>
            <a:ext cx="8534400" cy="13716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81000"/>
            <a:ext cx="8229600" cy="6172200"/>
          </a:xfrm>
        </p:spPr>
        <p:txBody>
          <a:bodyPr>
            <a:normAutofit fontScale="92500" lnSpcReduction="20000"/>
          </a:bodyPr>
          <a:lstStyle/>
          <a:p>
            <a:pPr algn="just"/>
            <a:r>
              <a:rPr lang="en-US" sz="2000" b="1" dirty="0"/>
              <a:t> ‘Grow more trees to reduce pollution.’ Write an article in 150-200 words on the topic given above for your school magazine</a:t>
            </a:r>
          </a:p>
          <a:p>
            <a:pPr algn="l"/>
            <a:r>
              <a:rPr lang="en-US" sz="2000" dirty="0">
                <a:solidFill>
                  <a:schemeClr val="tx1"/>
                </a:solidFill>
              </a:rPr>
              <a:t>		Grow More Trees to Reduce Pollution</a:t>
            </a:r>
            <a:br>
              <a:rPr lang="en-US" sz="2000" dirty="0">
                <a:solidFill>
                  <a:schemeClr val="tx1"/>
                </a:solidFill>
              </a:rPr>
            </a:br>
            <a:r>
              <a:rPr lang="en-US" sz="2000" dirty="0">
                <a:solidFill>
                  <a:schemeClr val="tx1"/>
                </a:solidFill>
              </a:rPr>
              <a:t>			</a:t>
            </a:r>
            <a:r>
              <a:rPr lang="en-US" sz="2000" dirty="0" err="1">
                <a:solidFill>
                  <a:schemeClr val="tx1"/>
                </a:solidFill>
              </a:rPr>
              <a:t>Radhika</a:t>
            </a:r>
            <a:endParaRPr lang="en-US" sz="2000" dirty="0">
              <a:solidFill>
                <a:schemeClr val="tx1"/>
              </a:solidFill>
            </a:endParaRPr>
          </a:p>
          <a:p>
            <a:pPr algn="l"/>
            <a:r>
              <a:rPr lang="en-US" sz="2000" dirty="0">
                <a:solidFill>
                  <a:schemeClr val="tx1"/>
                </a:solidFill>
              </a:rPr>
              <a:t>“Trees are poems the earth writes upon the sky.”</a:t>
            </a:r>
            <a:br>
              <a:rPr lang="en-US" sz="2000" dirty="0">
                <a:solidFill>
                  <a:schemeClr val="tx1"/>
                </a:solidFill>
              </a:rPr>
            </a:br>
            <a:r>
              <a:rPr lang="en-US" sz="2000" dirty="0">
                <a:solidFill>
                  <a:schemeClr val="tx1"/>
                </a:solidFill>
              </a:rPr>
              <a:t>Trees and plants are one of the main reasons why mankind came into existence. The importance of planting trees has been emphasized time and again. This is because of the numerous benefits they offer.</a:t>
            </a:r>
          </a:p>
          <a:p>
            <a:pPr algn="l"/>
            <a:r>
              <a:rPr lang="en-US" sz="2000" dirty="0">
                <a:solidFill>
                  <a:schemeClr val="tx1"/>
                </a:solidFill>
              </a:rPr>
              <a:t>They make the world a better place to live in. They exhale oxygen and inhale carbon dioxide to maintain the</a:t>
            </a:r>
            <a:r>
              <a:rPr lang="en-US" sz="2000" b="1" dirty="0">
                <a:solidFill>
                  <a:schemeClr val="tx1"/>
                </a:solidFill>
              </a:rPr>
              <a:t> ecological balance in the environment.</a:t>
            </a:r>
            <a:r>
              <a:rPr lang="en-US" sz="2000" dirty="0">
                <a:solidFill>
                  <a:schemeClr val="tx1"/>
                </a:solidFill>
              </a:rPr>
              <a:t> They also absorb all the harmful gases and give us fresh air to breathe.</a:t>
            </a:r>
          </a:p>
          <a:p>
            <a:pPr algn="l"/>
            <a:r>
              <a:rPr lang="en-US" sz="2000" dirty="0">
                <a:solidFill>
                  <a:schemeClr val="tx1"/>
                </a:solidFill>
              </a:rPr>
              <a:t>Trees build a sheet to protect us from the harmful ultraviolet rays. Not only this, they serve as a habitat for birds and various species of animals. This is not it. Trees help in controlling </a:t>
            </a:r>
            <a:r>
              <a:rPr lang="en-US" sz="2000" b="1" dirty="0">
                <a:solidFill>
                  <a:schemeClr val="tx1"/>
                </a:solidFill>
              </a:rPr>
              <a:t>water pollution and preventing soil erosion.</a:t>
            </a:r>
            <a:endParaRPr lang="en-US" sz="2000" dirty="0">
              <a:solidFill>
                <a:schemeClr val="tx1"/>
              </a:solidFill>
            </a:endParaRPr>
          </a:p>
          <a:p>
            <a:pPr algn="l"/>
            <a:r>
              <a:rPr lang="en-US" sz="2000" dirty="0">
                <a:solidFill>
                  <a:schemeClr val="tx1"/>
                </a:solidFill>
              </a:rPr>
              <a:t>The places inhabited by large numbers of trees are quite cooler compared to the concrete jungles that cannot do without air conditioners. Unfortunately, </a:t>
            </a:r>
            <a:r>
              <a:rPr lang="en-US" sz="2000" dirty="0" err="1">
                <a:solidFill>
                  <a:schemeClr val="tx1"/>
                </a:solidFill>
              </a:rPr>
              <a:t>urbanisation</a:t>
            </a:r>
            <a:r>
              <a:rPr lang="en-US" sz="2000" dirty="0">
                <a:solidFill>
                  <a:schemeClr val="tx1"/>
                </a:solidFill>
              </a:rPr>
              <a:t> is leading to clearing of forests and parks despite the numerous benefits they offer. People come here for morning walks, evening strolls, yoga sessions and laughter therapy. These also serve as a safe place for the kids to play and </a:t>
            </a:r>
            <a:r>
              <a:rPr lang="en-US" sz="2000" dirty="0" err="1">
                <a:solidFill>
                  <a:schemeClr val="tx1"/>
                </a:solidFill>
              </a:rPr>
              <a:t>socialise</a:t>
            </a:r>
            <a:r>
              <a:rPr lang="en-US" sz="2000" dirty="0">
                <a:solidFill>
                  <a:schemeClr val="tx1"/>
                </a:solidFill>
              </a:rPr>
              <a:t>. The only way left to preserve them and reap these benefits is by growing them at a faster rate.</a:t>
            </a:r>
          </a:p>
          <a:p>
            <a:pPr algn="l"/>
            <a:r>
              <a:rPr lang="en-US" sz="2000" dirty="0">
                <a:solidFill>
                  <a:schemeClr val="tx1"/>
                </a:solidFill>
              </a:rPr>
              <a:t>As a proverb states, “The best time to plant a tree was 20 years ago. The second best time is now.” So do your bit and make this place more beautiful.</a:t>
            </a:r>
          </a:p>
          <a:p>
            <a:pPr algn="l"/>
            <a:endParaRPr lang="en-US" sz="2000" dirty="0">
              <a:solidFill>
                <a:schemeClr val="tx1"/>
              </a:solidFill>
            </a:endParaRPr>
          </a:p>
        </p:txBody>
      </p:sp>
      <p:pic>
        <p:nvPicPr>
          <p:cNvPr id="4" name="Google Shape;55;p13"/>
          <p:cNvPicPr preferRelativeResize="0"/>
          <p:nvPr/>
        </p:nvPicPr>
        <p:blipFill rotWithShape="1">
          <a:blip r:embed="rId2" cstate="print">
            <a:alphaModFix/>
          </a:blip>
          <a:srcRect/>
          <a:stretch/>
        </p:blipFill>
        <p:spPr>
          <a:xfrm>
            <a:off x="6477000" y="685800"/>
            <a:ext cx="2362200" cy="9359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81000"/>
            <a:ext cx="8610600" cy="5943600"/>
          </a:xfrm>
        </p:spPr>
        <p:txBody>
          <a:bodyPr>
            <a:normAutofit/>
          </a:bodyPr>
          <a:lstStyle/>
          <a:p>
            <a:r>
              <a:rPr lang="en-US" sz="2000" b="1" dirty="0">
                <a:solidFill>
                  <a:srgbClr val="FF0000"/>
                </a:solidFill>
              </a:rPr>
              <a:t>Write an article in 150-200 words on ‘Festivals of India’. You are </a:t>
            </a:r>
            <a:r>
              <a:rPr lang="en-US" sz="2000" b="1" dirty="0" err="1">
                <a:solidFill>
                  <a:srgbClr val="FF0000"/>
                </a:solidFill>
              </a:rPr>
              <a:t>Karuna</a:t>
            </a:r>
            <a:r>
              <a:rPr lang="en-US" sz="2000" b="1" dirty="0">
                <a:solidFill>
                  <a:srgbClr val="FF0000"/>
                </a:solidFill>
              </a:rPr>
              <a:t>/Karan. </a:t>
            </a:r>
          </a:p>
          <a:p>
            <a:pPr algn="l"/>
            <a:r>
              <a:rPr lang="en-US" sz="1700" dirty="0">
                <a:solidFill>
                  <a:schemeClr val="tx1"/>
                </a:solidFill>
              </a:rPr>
              <a:t>			FESTIVALS OF INDIA</a:t>
            </a:r>
            <a:br>
              <a:rPr lang="en-US" sz="1700" dirty="0">
                <a:solidFill>
                  <a:schemeClr val="tx1"/>
                </a:solidFill>
              </a:rPr>
            </a:br>
            <a:r>
              <a:rPr lang="en-US" sz="1700" dirty="0">
                <a:solidFill>
                  <a:schemeClr val="tx1"/>
                </a:solidFill>
              </a:rPr>
              <a:t>			   Karan/ </a:t>
            </a:r>
            <a:r>
              <a:rPr lang="en-US" sz="1700" dirty="0" err="1">
                <a:solidFill>
                  <a:schemeClr val="tx1"/>
                </a:solidFill>
              </a:rPr>
              <a:t>Karuna</a:t>
            </a:r>
            <a:endParaRPr lang="en-US" sz="1700" dirty="0">
              <a:solidFill>
                <a:schemeClr val="tx1"/>
              </a:solidFill>
            </a:endParaRPr>
          </a:p>
          <a:p>
            <a:pPr algn="l"/>
            <a:endParaRPr lang="en-US" sz="1700" dirty="0">
              <a:solidFill>
                <a:schemeClr val="tx1"/>
              </a:solidFill>
            </a:endParaRPr>
          </a:p>
          <a:p>
            <a:pPr algn="l"/>
            <a:r>
              <a:rPr lang="en-US" sz="1700" dirty="0">
                <a:solidFill>
                  <a:schemeClr val="tx1"/>
                </a:solidFill>
              </a:rPr>
              <a:t>It is said that “Greatness of a culture can be found in its festivals”. India has proved every word of the saying right by being famously known as the “Land of Festivals” .</a:t>
            </a:r>
          </a:p>
          <a:p>
            <a:pPr algn="l"/>
            <a:r>
              <a:rPr lang="en-US" sz="1700" dirty="0">
                <a:solidFill>
                  <a:schemeClr val="tx1"/>
                </a:solidFill>
              </a:rPr>
              <a:t>True to this belief, India has scores and scores of festivals that bring happiness and joy all across the country.</a:t>
            </a:r>
          </a:p>
          <a:p>
            <a:pPr algn="l"/>
            <a:r>
              <a:rPr lang="en-US" sz="1700" dirty="0">
                <a:solidFill>
                  <a:schemeClr val="tx1"/>
                </a:solidFill>
              </a:rPr>
              <a:t>This is because of the diverse cultures that exist in this subcontinent. All these different cultures and religions get tied together in bonds of love with these invisible threads of celebrations.</a:t>
            </a:r>
          </a:p>
          <a:p>
            <a:pPr algn="l"/>
            <a:r>
              <a:rPr lang="en-US" sz="1700" dirty="0">
                <a:solidFill>
                  <a:schemeClr val="tx1"/>
                </a:solidFill>
              </a:rPr>
              <a:t> Every festival has a social, religious and mythological value. Accordingly, </a:t>
            </a:r>
            <a:r>
              <a:rPr lang="en-US" sz="1700" dirty="0" err="1">
                <a:solidFill>
                  <a:schemeClr val="tx1"/>
                </a:solidFill>
              </a:rPr>
              <a:t>Dussehra</a:t>
            </a:r>
            <a:r>
              <a:rPr lang="en-US" sz="1700" dirty="0">
                <a:solidFill>
                  <a:schemeClr val="tx1"/>
                </a:solidFill>
              </a:rPr>
              <a:t> has a great significance. Similarly, the </a:t>
            </a:r>
            <a:r>
              <a:rPr lang="en-US" sz="1700" dirty="0" err="1">
                <a:solidFill>
                  <a:schemeClr val="tx1"/>
                </a:solidFill>
              </a:rPr>
              <a:t>Janmashtami</a:t>
            </a:r>
            <a:r>
              <a:rPr lang="en-US" sz="1700" dirty="0">
                <a:solidFill>
                  <a:schemeClr val="tx1"/>
                </a:solidFill>
              </a:rPr>
              <a:t> festival has also a great religious and social significance. This is the occasion when Lord Krishna was born to kill Kansa and other demons and save the people from a great danger. This festival also teaches us how to fight evil and falsehood and establish truth.</a:t>
            </a:r>
          </a:p>
          <a:p>
            <a:pPr algn="l"/>
            <a:r>
              <a:rPr lang="en-US" sz="1700" dirty="0">
                <a:solidFill>
                  <a:schemeClr val="tx1"/>
                </a:solidFill>
              </a:rPr>
              <a:t> On these festivals, people offer prayers to their deities, wear ethnic clothes and make merry with their near and dear ones. </a:t>
            </a:r>
            <a:r>
              <a:rPr lang="en-US" sz="1700" dirty="0" err="1">
                <a:solidFill>
                  <a:schemeClr val="tx1"/>
                </a:solidFill>
              </a:rPr>
              <a:t>Ganesh</a:t>
            </a:r>
            <a:r>
              <a:rPr lang="en-US" sz="1700" dirty="0">
                <a:solidFill>
                  <a:schemeClr val="tx1"/>
                </a:solidFill>
              </a:rPr>
              <a:t> </a:t>
            </a:r>
            <a:r>
              <a:rPr lang="en-US" sz="1700" dirty="0" err="1">
                <a:solidFill>
                  <a:schemeClr val="tx1"/>
                </a:solidFill>
              </a:rPr>
              <a:t>Chaturthi</a:t>
            </a:r>
            <a:r>
              <a:rPr lang="en-US" sz="1700" dirty="0">
                <a:solidFill>
                  <a:schemeClr val="tx1"/>
                </a:solidFill>
              </a:rPr>
              <a:t>, </a:t>
            </a:r>
            <a:r>
              <a:rPr lang="en-US" sz="1700" dirty="0" err="1">
                <a:solidFill>
                  <a:schemeClr val="tx1"/>
                </a:solidFill>
              </a:rPr>
              <a:t>Eid</a:t>
            </a:r>
            <a:r>
              <a:rPr lang="en-US" sz="1700" dirty="0">
                <a:solidFill>
                  <a:schemeClr val="tx1"/>
                </a:solidFill>
              </a:rPr>
              <a:t> </a:t>
            </a:r>
            <a:r>
              <a:rPr lang="en-US" sz="1700" dirty="0" err="1">
                <a:solidFill>
                  <a:schemeClr val="tx1"/>
                </a:solidFill>
              </a:rPr>
              <a:t>Ul</a:t>
            </a:r>
            <a:r>
              <a:rPr lang="en-US" sz="1700" dirty="0">
                <a:solidFill>
                  <a:schemeClr val="tx1"/>
                </a:solidFill>
              </a:rPr>
              <a:t> </a:t>
            </a:r>
            <a:r>
              <a:rPr lang="en-US" sz="1700" dirty="0" err="1">
                <a:solidFill>
                  <a:schemeClr val="tx1"/>
                </a:solidFill>
              </a:rPr>
              <a:t>Fitr</a:t>
            </a:r>
            <a:r>
              <a:rPr lang="en-US" sz="1700" dirty="0">
                <a:solidFill>
                  <a:schemeClr val="tx1"/>
                </a:solidFill>
              </a:rPr>
              <a:t>, </a:t>
            </a:r>
            <a:r>
              <a:rPr lang="en-US" sz="1700" dirty="0" err="1">
                <a:solidFill>
                  <a:schemeClr val="tx1"/>
                </a:solidFill>
              </a:rPr>
              <a:t>Baisakhi</a:t>
            </a:r>
            <a:r>
              <a:rPr lang="en-US" sz="1700" dirty="0">
                <a:solidFill>
                  <a:schemeClr val="tx1"/>
                </a:solidFill>
              </a:rPr>
              <a:t>, </a:t>
            </a:r>
            <a:r>
              <a:rPr lang="en-US" sz="1700" dirty="0" err="1">
                <a:solidFill>
                  <a:schemeClr val="tx1"/>
                </a:solidFill>
              </a:rPr>
              <a:t>Onam</a:t>
            </a:r>
            <a:r>
              <a:rPr lang="en-US" sz="1700" dirty="0">
                <a:solidFill>
                  <a:schemeClr val="tx1"/>
                </a:solidFill>
              </a:rPr>
              <a:t>, </a:t>
            </a:r>
            <a:r>
              <a:rPr lang="en-US" sz="1700" dirty="0" err="1">
                <a:solidFill>
                  <a:schemeClr val="tx1"/>
                </a:solidFill>
              </a:rPr>
              <a:t>Pongal</a:t>
            </a:r>
            <a:r>
              <a:rPr lang="en-US" sz="1700" dirty="0">
                <a:solidFill>
                  <a:schemeClr val="tx1"/>
                </a:solidFill>
              </a:rPr>
              <a:t>, </a:t>
            </a:r>
            <a:r>
              <a:rPr lang="en-US" sz="1700" dirty="0" err="1">
                <a:solidFill>
                  <a:schemeClr val="tx1"/>
                </a:solidFill>
              </a:rPr>
              <a:t>Gurupurab</a:t>
            </a:r>
            <a:r>
              <a:rPr lang="en-US" sz="1700" dirty="0">
                <a:solidFill>
                  <a:schemeClr val="tx1"/>
                </a:solidFill>
              </a:rPr>
              <a:t>, Ram </a:t>
            </a:r>
            <a:r>
              <a:rPr lang="en-US" sz="1700" dirty="0" err="1">
                <a:solidFill>
                  <a:schemeClr val="tx1"/>
                </a:solidFill>
              </a:rPr>
              <a:t>Navami</a:t>
            </a:r>
            <a:r>
              <a:rPr lang="en-US" sz="1700" dirty="0">
                <a:solidFill>
                  <a:schemeClr val="tx1"/>
                </a:solidFill>
              </a:rPr>
              <a:t> and </a:t>
            </a:r>
            <a:r>
              <a:rPr lang="en-US" sz="1700" dirty="0" err="1">
                <a:solidFill>
                  <a:schemeClr val="tx1"/>
                </a:solidFill>
              </a:rPr>
              <a:t>Durga</a:t>
            </a:r>
            <a:r>
              <a:rPr lang="en-US" sz="1700" dirty="0">
                <a:solidFill>
                  <a:schemeClr val="tx1"/>
                </a:solidFill>
              </a:rPr>
              <a:t> </a:t>
            </a:r>
            <a:r>
              <a:rPr lang="en-US" sz="1700" dirty="0" err="1">
                <a:solidFill>
                  <a:schemeClr val="tx1"/>
                </a:solidFill>
              </a:rPr>
              <a:t>Puja</a:t>
            </a:r>
            <a:r>
              <a:rPr lang="en-US" sz="1700" dirty="0">
                <a:solidFill>
                  <a:schemeClr val="tx1"/>
                </a:solidFill>
              </a:rPr>
              <a:t> are some of the festivals that are celebrated with immense zeal in different parts of India with some of these being specific to a particular region.</a:t>
            </a:r>
          </a:p>
          <a:p>
            <a:pPr algn="l"/>
            <a:r>
              <a:rPr lang="en-US" sz="1700" dirty="0">
                <a:solidFill>
                  <a:schemeClr val="tx1"/>
                </a:solidFill>
              </a:rPr>
              <a:t>No wonder, our country is called a land of festivals.</a:t>
            </a:r>
          </a:p>
          <a:p>
            <a:endParaRPr lang="en-US" sz="2000" dirty="0"/>
          </a:p>
        </p:txBody>
      </p:sp>
      <p:pic>
        <p:nvPicPr>
          <p:cNvPr id="4" name="Google Shape;55;p13"/>
          <p:cNvPicPr preferRelativeResize="0"/>
          <p:nvPr/>
        </p:nvPicPr>
        <p:blipFill rotWithShape="1">
          <a:blip r:embed="rId2" cstate="print">
            <a:alphaModFix/>
          </a:blip>
          <a:srcRect/>
          <a:stretch/>
        </p:blipFill>
        <p:spPr>
          <a:xfrm>
            <a:off x="6019800" y="762000"/>
            <a:ext cx="2819400" cy="9359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D85D42-DF63-4F89-AE58-5F9F0670CB37}"/>
              </a:ext>
            </a:extLst>
          </p:cNvPr>
          <p:cNvSpPr>
            <a:spLocks noGrp="1"/>
          </p:cNvSpPr>
          <p:nvPr>
            <p:ph idx="1"/>
          </p:nvPr>
        </p:nvSpPr>
        <p:spPr>
          <a:xfrm>
            <a:off x="457200" y="685800"/>
            <a:ext cx="8229600" cy="5440363"/>
          </a:xfrm>
        </p:spPr>
        <p:txBody>
          <a:bodyPr/>
          <a:lstStyle/>
          <a:p>
            <a:pPr marL="0" indent="0">
              <a:buNone/>
            </a:pPr>
            <a:endParaRPr lang="en-US" dirty="0"/>
          </a:p>
          <a:p>
            <a:pPr marL="0" indent="0">
              <a:buNone/>
            </a:pPr>
            <a:endParaRPr lang="en-IN" dirty="0"/>
          </a:p>
          <a:p>
            <a:pPr marL="0" indent="0">
              <a:buNone/>
            </a:pPr>
            <a:endParaRPr lang="en-IN" dirty="0"/>
          </a:p>
          <a:p>
            <a:pPr marL="0" indent="0">
              <a:buNone/>
            </a:pPr>
            <a:endParaRPr lang="en-IN" dirty="0"/>
          </a:p>
          <a:p>
            <a:pPr marL="0" indent="0">
              <a:buNone/>
            </a:pPr>
            <a:r>
              <a:rPr lang="en-IN" dirty="0"/>
              <a:t>			</a:t>
            </a:r>
            <a:r>
              <a:rPr lang="en-IN" sz="4000" b="1" dirty="0">
                <a:solidFill>
                  <a:srgbClr val="FF0000"/>
                </a:solidFill>
              </a:rPr>
              <a:t>THANK YOU—</a:t>
            </a:r>
          </a:p>
          <a:p>
            <a:pPr marL="0" indent="0">
              <a:buNone/>
            </a:pPr>
            <a:r>
              <a:rPr lang="en-IN" sz="4000" b="1" dirty="0">
                <a:solidFill>
                  <a:srgbClr val="FF0000"/>
                </a:solidFill>
              </a:rPr>
              <a:t>		ODM EDUCATIONAL GROUP</a:t>
            </a:r>
          </a:p>
        </p:txBody>
      </p:sp>
      <p:pic>
        <p:nvPicPr>
          <p:cNvPr id="4" name="Google Shape;55;p13">
            <a:extLst>
              <a:ext uri="{FF2B5EF4-FFF2-40B4-BE49-F238E27FC236}">
                <a16:creationId xmlns:a16="http://schemas.microsoft.com/office/drawing/2014/main" id="{EA3FAB6A-45A8-4988-9633-82B24C0B7211}"/>
              </a:ext>
            </a:extLst>
          </p:cNvPr>
          <p:cNvPicPr preferRelativeResize="0"/>
          <p:nvPr/>
        </p:nvPicPr>
        <p:blipFill rotWithShape="1">
          <a:blip r:embed="rId2" cstate="print">
            <a:alphaModFix/>
          </a:blip>
          <a:srcRect/>
          <a:stretch/>
        </p:blipFill>
        <p:spPr>
          <a:xfrm>
            <a:off x="5562600" y="381000"/>
            <a:ext cx="2819400" cy="935975"/>
          </a:xfrm>
          <a:prstGeom prst="rect">
            <a:avLst/>
          </a:prstGeom>
          <a:noFill/>
          <a:ln>
            <a:noFill/>
          </a:ln>
        </p:spPr>
      </p:pic>
    </p:spTree>
    <p:extLst>
      <p:ext uri="{BB962C8B-B14F-4D97-AF65-F5344CB8AC3E}">
        <p14:creationId xmlns:p14="http://schemas.microsoft.com/office/powerpoint/2010/main" val="3605444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920</Words>
  <Application>Microsoft Office PowerPoint</Application>
  <PresentationFormat>On-screen Show (4:3)</PresentationFormat>
  <Paragraphs>60</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STUDENTS</dc:creator>
  <cp:lastModifiedBy>SATYAJIT MOHAPATRA</cp:lastModifiedBy>
  <cp:revision>28</cp:revision>
  <dcterms:created xsi:type="dcterms:W3CDTF">2006-08-16T00:00:00Z</dcterms:created>
  <dcterms:modified xsi:type="dcterms:W3CDTF">2021-06-14T07:23:00Z</dcterms:modified>
</cp:coreProperties>
</file>