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8"/>
  </p:notesMasterIdLst>
  <p:sldIdLst>
    <p:sldId id="278" r:id="rId2"/>
    <p:sldId id="256" r:id="rId3"/>
    <p:sldId id="294" r:id="rId4"/>
    <p:sldId id="305" r:id="rId5"/>
    <p:sldId id="306" r:id="rId6"/>
    <p:sldId id="30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07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78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3.pn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CCC82E8-B458-43DB-A7A5-A6BE6D4C1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188640"/>
            <a:ext cx="1990725" cy="10001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AE1930-E74C-4300-BE68-6D5749A337D4}"/>
              </a:ext>
            </a:extLst>
          </p:cNvPr>
          <p:cNvSpPr txBox="1"/>
          <p:nvPr/>
        </p:nvSpPr>
        <p:spPr>
          <a:xfrm>
            <a:off x="1343472" y="1660545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CLASS  :  UKG </a:t>
            </a:r>
          </a:p>
          <a:p>
            <a:r>
              <a:rPr lang="en-IN" sz="2800" b="1" dirty="0"/>
              <a:t>SUBJECT : ENGLISH </a:t>
            </a:r>
          </a:p>
          <a:p>
            <a:r>
              <a:rPr lang="en-IN" sz="2800" b="1" dirty="0"/>
              <a:t>CHAPTER NUMBER : 7</a:t>
            </a:r>
          </a:p>
          <a:p>
            <a:r>
              <a:rPr lang="en-IN" sz="2800" b="1" dirty="0"/>
              <a:t>CHAPTER NAME : “ P – sound words “</a:t>
            </a:r>
          </a:p>
          <a:p>
            <a:r>
              <a:rPr lang="en-IN" sz="2800" b="1" dirty="0"/>
              <a:t>TOPIC : USES OF He/ She/ 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28448" y="292504"/>
            <a:ext cx="1845960" cy="7602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6CEEC8-50CE-48F2-A3B0-B3D46493ACC2}"/>
              </a:ext>
            </a:extLst>
          </p:cNvPr>
          <p:cNvSpPr txBox="1"/>
          <p:nvPr/>
        </p:nvSpPr>
        <p:spPr>
          <a:xfrm>
            <a:off x="3287688" y="334637"/>
            <a:ext cx="388843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Uses of He/ She/ It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436E6-3E06-42B5-8C74-39539545C317}"/>
              </a:ext>
            </a:extLst>
          </p:cNvPr>
          <p:cNvSpPr txBox="1"/>
          <p:nvPr/>
        </p:nvSpPr>
        <p:spPr>
          <a:xfrm>
            <a:off x="718498" y="1303651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We use ‘He’ for boys.</a:t>
            </a:r>
          </a:p>
        </p:txBody>
      </p:sp>
      <p:pic>
        <p:nvPicPr>
          <p:cNvPr id="9" name="Picture 8" descr="A picture containing toy, doll, clipart&#10;&#10;Description automatically generated">
            <a:extLst>
              <a:ext uri="{FF2B5EF4-FFF2-40B4-BE49-F238E27FC236}">
                <a16:creationId xmlns:a16="http://schemas.microsoft.com/office/drawing/2014/main" id="{EEFEEBBB-4040-4699-9460-FEDE1BF051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1730424"/>
            <a:ext cx="2328879" cy="3284984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4535F4C4-8A06-4EAF-8AAD-AB606F78913D}"/>
              </a:ext>
            </a:extLst>
          </p:cNvPr>
          <p:cNvSpPr/>
          <p:nvPr/>
        </p:nvSpPr>
        <p:spPr>
          <a:xfrm>
            <a:off x="1705232" y="5015408"/>
            <a:ext cx="286885" cy="717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1C7687-B46D-43C3-9EEB-E5D27F590FCF}"/>
              </a:ext>
            </a:extLst>
          </p:cNvPr>
          <p:cNvSpPr txBox="1"/>
          <p:nvPr/>
        </p:nvSpPr>
        <p:spPr>
          <a:xfrm>
            <a:off x="1471205" y="5877272"/>
            <a:ext cx="754938" cy="584775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He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D1B7AF-C2E1-4BAC-8705-A64375D827B5}"/>
              </a:ext>
            </a:extLst>
          </p:cNvPr>
          <p:cNvSpPr txBox="1"/>
          <p:nvPr/>
        </p:nvSpPr>
        <p:spPr>
          <a:xfrm>
            <a:off x="4151784" y="1268759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We use ‘She’ for girls</a:t>
            </a:r>
            <a:r>
              <a:rPr lang="en-IN" sz="2400" dirty="0"/>
              <a:t>.</a:t>
            </a:r>
          </a:p>
        </p:txBody>
      </p:sp>
      <p:pic>
        <p:nvPicPr>
          <p:cNvPr id="14" name="Picture 13" descr="A picture containing doll, toy, clipart&#10;&#10;Description automatically generated">
            <a:extLst>
              <a:ext uri="{FF2B5EF4-FFF2-40B4-BE49-F238E27FC236}">
                <a16:creationId xmlns:a16="http://schemas.microsoft.com/office/drawing/2014/main" id="{8F8B10DC-EF75-4536-BEEA-069E256648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029" y="1953278"/>
            <a:ext cx="2119411" cy="2771866"/>
          </a:xfrm>
          <a:prstGeom prst="rect">
            <a:avLst/>
          </a:prstGeom>
        </p:spPr>
      </p:pic>
      <p:sp>
        <p:nvSpPr>
          <p:cNvPr id="15" name="Arrow: Down 14">
            <a:extLst>
              <a:ext uri="{FF2B5EF4-FFF2-40B4-BE49-F238E27FC236}">
                <a16:creationId xmlns:a16="http://schemas.microsoft.com/office/drawing/2014/main" id="{372A982A-60D8-4887-A07C-FFBD5040C014}"/>
              </a:ext>
            </a:extLst>
          </p:cNvPr>
          <p:cNvSpPr/>
          <p:nvPr/>
        </p:nvSpPr>
        <p:spPr>
          <a:xfrm>
            <a:off x="5552645" y="4859469"/>
            <a:ext cx="286885" cy="717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1AA8D5-5A49-403A-82B0-7B526EDD931B}"/>
              </a:ext>
            </a:extLst>
          </p:cNvPr>
          <p:cNvSpPr txBox="1"/>
          <p:nvPr/>
        </p:nvSpPr>
        <p:spPr>
          <a:xfrm>
            <a:off x="5366150" y="5877271"/>
            <a:ext cx="946759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She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A840E8-16C4-4761-BA4E-BB53C018A343}"/>
              </a:ext>
            </a:extLst>
          </p:cNvPr>
          <p:cNvSpPr txBox="1"/>
          <p:nvPr/>
        </p:nvSpPr>
        <p:spPr>
          <a:xfrm>
            <a:off x="7496512" y="1268759"/>
            <a:ext cx="451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We use ‘It’ for objects /animals.</a:t>
            </a:r>
          </a:p>
        </p:txBody>
      </p:sp>
      <p:pic>
        <p:nvPicPr>
          <p:cNvPr id="21" name="Picture 2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D2BFBCC-B4AE-4197-8525-98D58714DDF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" b="10892"/>
          <a:stretch/>
        </p:blipFill>
        <p:spPr>
          <a:xfrm>
            <a:off x="9377189" y="2293011"/>
            <a:ext cx="2119411" cy="1451449"/>
          </a:xfrm>
          <a:prstGeom prst="rect">
            <a:avLst/>
          </a:prstGeom>
        </p:spPr>
      </p:pic>
      <p:pic>
        <p:nvPicPr>
          <p:cNvPr id="23" name="Picture 22" descr="A picture containing dress, skirt&#10;&#10;Description automatically generated">
            <a:extLst>
              <a:ext uri="{FF2B5EF4-FFF2-40B4-BE49-F238E27FC236}">
                <a16:creationId xmlns:a16="http://schemas.microsoft.com/office/drawing/2014/main" id="{653FB7EE-16D5-4328-A829-5B4713E7981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21" r="6320"/>
          <a:stretch/>
        </p:blipFill>
        <p:spPr>
          <a:xfrm rot="168129">
            <a:off x="7863088" y="3009594"/>
            <a:ext cx="1631097" cy="1631096"/>
          </a:xfrm>
          <a:prstGeom prst="rect">
            <a:avLst/>
          </a:prstGeom>
        </p:spPr>
      </p:pic>
      <p:sp>
        <p:nvSpPr>
          <p:cNvPr id="24" name="Arrow: Down 23">
            <a:extLst>
              <a:ext uri="{FF2B5EF4-FFF2-40B4-BE49-F238E27FC236}">
                <a16:creationId xmlns:a16="http://schemas.microsoft.com/office/drawing/2014/main" id="{59AEB888-C43C-43AE-8FFB-DA4EE3564530}"/>
              </a:ext>
            </a:extLst>
          </p:cNvPr>
          <p:cNvSpPr/>
          <p:nvPr/>
        </p:nvSpPr>
        <p:spPr>
          <a:xfrm>
            <a:off x="9985005" y="4656484"/>
            <a:ext cx="286885" cy="717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F8CF1D-C879-4064-A067-8A16934E1786}"/>
              </a:ext>
            </a:extLst>
          </p:cNvPr>
          <p:cNvSpPr txBox="1"/>
          <p:nvPr/>
        </p:nvSpPr>
        <p:spPr>
          <a:xfrm>
            <a:off x="9821670" y="5701580"/>
            <a:ext cx="579971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It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D9F5AC-EF77-417E-94D6-D1507D9B0EE8}"/>
              </a:ext>
            </a:extLst>
          </p:cNvPr>
          <p:cNvSpPr txBox="1"/>
          <p:nvPr/>
        </p:nvSpPr>
        <p:spPr>
          <a:xfrm>
            <a:off x="647085" y="441787"/>
            <a:ext cx="23288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Dt. 18/11/2021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0128448" y="188640"/>
            <a:ext cx="1676792" cy="79208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A60D4A3-EFC5-4EAC-ACBF-03F0F45F7FEF}"/>
              </a:ext>
            </a:extLst>
          </p:cNvPr>
          <p:cNvSpPr txBox="1"/>
          <p:nvPr/>
        </p:nvSpPr>
        <p:spPr>
          <a:xfrm>
            <a:off x="1475593" y="5281184"/>
            <a:ext cx="1910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1B29FF-4311-48AA-8898-5CAEB20B52FE}"/>
              </a:ext>
            </a:extLst>
          </p:cNvPr>
          <p:cNvSpPr txBox="1"/>
          <p:nvPr/>
        </p:nvSpPr>
        <p:spPr>
          <a:xfrm>
            <a:off x="3719736" y="395953"/>
            <a:ext cx="380144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7F6876-991C-426D-BEF7-5F6097775A39}"/>
              </a:ext>
            </a:extLst>
          </p:cNvPr>
          <p:cNvSpPr txBox="1"/>
          <p:nvPr/>
        </p:nvSpPr>
        <p:spPr>
          <a:xfrm>
            <a:off x="695400" y="395953"/>
            <a:ext cx="269058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DT. – 18.11.2021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270089-3A48-4D68-A6E8-71EB3171FFF8}"/>
              </a:ext>
            </a:extLst>
          </p:cNvPr>
          <p:cNvSpPr txBox="1"/>
          <p:nvPr/>
        </p:nvSpPr>
        <p:spPr>
          <a:xfrm>
            <a:off x="695400" y="1207484"/>
            <a:ext cx="7488832" cy="5232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Fill in He/She/It  to complete the sentences.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2F24D8-E184-41F9-A185-D0E159613B05}"/>
              </a:ext>
            </a:extLst>
          </p:cNvPr>
          <p:cNvSpPr txBox="1"/>
          <p:nvPr/>
        </p:nvSpPr>
        <p:spPr>
          <a:xfrm>
            <a:off x="888780" y="2233416"/>
            <a:ext cx="39604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…………………. is a boy.</a:t>
            </a:r>
          </a:p>
          <a:p>
            <a:endParaRPr lang="en-IN" sz="2400" b="1" dirty="0"/>
          </a:p>
          <a:p>
            <a:endParaRPr lang="en-IN" sz="2400" b="1" dirty="0"/>
          </a:p>
          <a:p>
            <a:pPr marL="457200" indent="-457200">
              <a:buAutoNum type="arabicPeriod" startAt="2"/>
            </a:pPr>
            <a:r>
              <a:rPr lang="en-IN" sz="2400" b="1" dirty="0"/>
              <a:t>………………… is a girl. </a:t>
            </a:r>
          </a:p>
          <a:p>
            <a:pPr marL="457200" indent="-457200">
              <a:buAutoNum type="arabicPeriod" startAt="2"/>
            </a:pPr>
            <a:endParaRPr lang="en-IN" sz="2400" b="1" dirty="0"/>
          </a:p>
          <a:p>
            <a:pPr marL="457200" indent="-457200">
              <a:buAutoNum type="arabicPeriod" startAt="2"/>
            </a:pPr>
            <a:endParaRPr lang="en-IN" sz="2400" b="1" dirty="0"/>
          </a:p>
          <a:p>
            <a:pPr marL="457200" indent="-457200">
              <a:buAutoNum type="arabicPeriod" startAt="2"/>
            </a:pPr>
            <a:endParaRPr lang="en-IN" sz="2400" b="1" dirty="0"/>
          </a:p>
          <a:p>
            <a:pPr marL="457200" indent="-457200">
              <a:buAutoNum type="arabicPeriod" startAt="3"/>
            </a:pPr>
            <a:r>
              <a:rPr lang="en-IN" sz="2400" b="1" dirty="0"/>
              <a:t>……………… is a doctor.</a:t>
            </a:r>
          </a:p>
          <a:p>
            <a:pPr marL="457200" indent="-457200">
              <a:buAutoNum type="arabicPeriod" startAt="3"/>
            </a:pPr>
            <a:endParaRPr lang="en-IN" sz="2400" b="1" dirty="0"/>
          </a:p>
          <a:p>
            <a:pPr marL="457200" indent="-457200">
              <a:buAutoNum type="arabicPeriod" startAt="3"/>
            </a:pPr>
            <a:endParaRPr lang="en-IN" sz="2400" b="1" dirty="0"/>
          </a:p>
          <a:p>
            <a:pPr marL="457200" indent="-457200">
              <a:buAutoNum type="arabicPeriod" startAt="3"/>
            </a:pPr>
            <a:endParaRPr lang="en-IN" sz="2400" b="1" dirty="0"/>
          </a:p>
          <a:p>
            <a:pPr marL="457200" indent="-457200">
              <a:buAutoNum type="arabicPeriod" startAt="4"/>
            </a:pPr>
            <a:r>
              <a:rPr lang="en-IN" sz="2400" b="1" dirty="0"/>
              <a:t>…………….   is  a parrot .</a:t>
            </a:r>
          </a:p>
          <a:p>
            <a:pPr marL="457200" indent="-457200">
              <a:buAutoNum type="arabicPeriod" startAt="4"/>
            </a:pPr>
            <a:endParaRPr lang="en-IN" sz="2400" b="1" dirty="0"/>
          </a:p>
          <a:p>
            <a:endParaRPr lang="en-IN" sz="2400" b="1" dirty="0"/>
          </a:p>
        </p:txBody>
      </p:sp>
      <p:pic>
        <p:nvPicPr>
          <p:cNvPr id="10" name="Picture 9" descr="A picture containing clothing, person&#10;&#10;Description automatically generated">
            <a:extLst>
              <a:ext uri="{FF2B5EF4-FFF2-40B4-BE49-F238E27FC236}">
                <a16:creationId xmlns:a16="http://schemas.microsoft.com/office/drawing/2014/main" id="{FEE3A200-DB19-4ED2-945A-3248CEABC3D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47" r="24801" b="20301"/>
          <a:stretch/>
        </p:blipFill>
        <p:spPr>
          <a:xfrm>
            <a:off x="4749641" y="2826750"/>
            <a:ext cx="1224136" cy="1204500"/>
          </a:xfrm>
          <a:prstGeom prst="rect">
            <a:avLst/>
          </a:prstGeom>
        </p:spPr>
      </p:pic>
      <p:pic>
        <p:nvPicPr>
          <p:cNvPr id="14" name="Picture 13" descr="A picture containing toy, doll, clipart&#10;&#10;Description automatically generated">
            <a:extLst>
              <a:ext uri="{FF2B5EF4-FFF2-40B4-BE49-F238E27FC236}">
                <a16:creationId xmlns:a16="http://schemas.microsoft.com/office/drawing/2014/main" id="{AC7E43F4-2736-4A7C-BA4F-789044C5922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668" y="1866566"/>
            <a:ext cx="967181" cy="1364251"/>
          </a:xfrm>
          <a:prstGeom prst="rect">
            <a:avLst/>
          </a:prstGeom>
        </p:spPr>
      </p:pic>
      <p:pic>
        <p:nvPicPr>
          <p:cNvPr id="18" name="Picture 17" descr="A doctor holding a stethoscope&#10;&#10;Description automatically generated with medium confidence">
            <a:extLst>
              <a:ext uri="{FF2B5EF4-FFF2-40B4-BE49-F238E27FC236}">
                <a16:creationId xmlns:a16="http://schemas.microsoft.com/office/drawing/2014/main" id="{07CA6E34-EAF2-496B-B4E5-05C4134B40C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02" t="-267" r="9566" b="30724"/>
          <a:stretch/>
        </p:blipFill>
        <p:spPr>
          <a:xfrm>
            <a:off x="4441240" y="4101599"/>
            <a:ext cx="1179219" cy="1364251"/>
          </a:xfrm>
          <a:prstGeom prst="rect">
            <a:avLst/>
          </a:prstGeom>
        </p:spPr>
      </p:pic>
      <p:pic>
        <p:nvPicPr>
          <p:cNvPr id="21" name="Picture 20" descr="A green bird with a red beak&#10;&#10;Description automatically generated with medium confidence">
            <a:extLst>
              <a:ext uri="{FF2B5EF4-FFF2-40B4-BE49-F238E27FC236}">
                <a16:creationId xmlns:a16="http://schemas.microsoft.com/office/drawing/2014/main" id="{5888A776-7786-44E6-A3BF-73A71BBD624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00" r="13754" b="9501"/>
          <a:stretch/>
        </p:blipFill>
        <p:spPr>
          <a:xfrm>
            <a:off x="4407108" y="5531363"/>
            <a:ext cx="2075423" cy="120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59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0303771" y="188640"/>
            <a:ext cx="1521665" cy="72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picture containing person, person, smiling, lady&#10;&#10;Description automatically generated">
            <a:extLst>
              <a:ext uri="{FF2B5EF4-FFF2-40B4-BE49-F238E27FC236}">
                <a16:creationId xmlns:a16="http://schemas.microsoft.com/office/drawing/2014/main" id="{ED58B3B5-9319-4E2A-930E-419DC77178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45" y="3339020"/>
            <a:ext cx="1872657" cy="1538254"/>
          </a:xfrm>
          <a:prstGeom prst="rect">
            <a:avLst/>
          </a:prstGeom>
        </p:spPr>
      </p:pic>
      <p:pic>
        <p:nvPicPr>
          <p:cNvPr id="15" name="Picture 14" descr="A person standing in front of a chalkboard&#10;&#10;Description automatically generated">
            <a:extLst>
              <a:ext uri="{FF2B5EF4-FFF2-40B4-BE49-F238E27FC236}">
                <a16:creationId xmlns:a16="http://schemas.microsoft.com/office/drawing/2014/main" id="{5D88927B-164C-48AD-9838-F6257A81C2E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800" y="471438"/>
            <a:ext cx="1800200" cy="1200133"/>
          </a:xfrm>
          <a:prstGeom prst="rect">
            <a:avLst/>
          </a:prstGeom>
        </p:spPr>
      </p:pic>
      <p:pic>
        <p:nvPicPr>
          <p:cNvPr id="6" name="Picture 5" descr="A cat sitting looking at the camera&#10;&#10;Description automatically generated">
            <a:extLst>
              <a:ext uri="{FF2B5EF4-FFF2-40B4-BE49-F238E27FC236}">
                <a16:creationId xmlns:a16="http://schemas.microsoft.com/office/drawing/2014/main" id="{D11F7525-650A-4556-88E8-156C5ECA7BD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11" t="2750" r="18167" b="2750"/>
          <a:stretch/>
        </p:blipFill>
        <p:spPr>
          <a:xfrm>
            <a:off x="3757379" y="2749852"/>
            <a:ext cx="845161" cy="1358295"/>
          </a:xfrm>
          <a:prstGeom prst="rect">
            <a:avLst/>
          </a:prstGeom>
        </p:spPr>
      </p:pic>
      <p:pic>
        <p:nvPicPr>
          <p:cNvPr id="8" name="Picture 7" descr="A red apple with a green leaf&#10;&#10;Description automatically generated with medium confidence">
            <a:extLst>
              <a:ext uri="{FF2B5EF4-FFF2-40B4-BE49-F238E27FC236}">
                <a16:creationId xmlns:a16="http://schemas.microsoft.com/office/drawing/2014/main" id="{E8EFF54D-02BF-4980-BD63-2F1E4F54393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960" y="1671571"/>
            <a:ext cx="1267968" cy="1267968"/>
          </a:xfrm>
          <a:prstGeom prst="rect">
            <a:avLst/>
          </a:prstGeom>
        </p:spPr>
      </p:pic>
      <p:pic>
        <p:nvPicPr>
          <p:cNvPr id="10" name="Picture 9" descr="A person riding a bicycle&#10;&#10;Description automatically generated with medium confidence">
            <a:extLst>
              <a:ext uri="{FF2B5EF4-FFF2-40B4-BE49-F238E27FC236}">
                <a16:creationId xmlns:a16="http://schemas.microsoft.com/office/drawing/2014/main" id="{9FC9F7B0-C30C-40CF-B77A-ABCCC8AB08E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419" y="5058554"/>
            <a:ext cx="1080120" cy="172819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853C75-1E39-4B7F-B6B6-025D63E82F4D}"/>
              </a:ext>
            </a:extLst>
          </p:cNvPr>
          <p:cNvSpPr txBox="1"/>
          <p:nvPr/>
        </p:nvSpPr>
        <p:spPr>
          <a:xfrm>
            <a:off x="623392" y="692696"/>
            <a:ext cx="48245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5"/>
            </a:pPr>
            <a:r>
              <a:rPr lang="en-IN" sz="2800" b="1" dirty="0"/>
              <a:t>………….is a teacher.</a:t>
            </a:r>
          </a:p>
          <a:p>
            <a:pPr marL="514350" indent="-514350">
              <a:buAutoNum type="arabicPeriod" startAt="5"/>
            </a:pPr>
            <a:endParaRPr lang="en-IN" sz="2800" b="1" dirty="0"/>
          </a:p>
          <a:p>
            <a:pPr marL="514350" indent="-514350">
              <a:buAutoNum type="arabicPeriod" startAt="5"/>
            </a:pPr>
            <a:endParaRPr lang="en-IN" sz="2800" b="1" dirty="0"/>
          </a:p>
          <a:p>
            <a:pPr marL="514350" indent="-514350">
              <a:buAutoNum type="arabicPeriod" startAt="6"/>
            </a:pPr>
            <a:r>
              <a:rPr lang="en-IN" sz="2800" b="1" dirty="0"/>
              <a:t>………….is an apple. </a:t>
            </a:r>
          </a:p>
          <a:p>
            <a:pPr marL="514350" indent="-514350">
              <a:buAutoNum type="arabicPeriod" startAt="6"/>
            </a:pPr>
            <a:endParaRPr lang="en-IN" sz="2800" b="1" dirty="0"/>
          </a:p>
          <a:p>
            <a:pPr marL="514350" indent="-514350">
              <a:buAutoNum type="arabicPeriod" startAt="6"/>
            </a:pPr>
            <a:endParaRPr lang="en-IN" sz="2800" b="1" dirty="0"/>
          </a:p>
          <a:p>
            <a:r>
              <a:rPr lang="en-IN" sz="2800" b="1" dirty="0"/>
              <a:t>7.  ……………is a cat. </a:t>
            </a:r>
          </a:p>
          <a:p>
            <a:endParaRPr lang="en-IN" sz="2800" b="1" dirty="0"/>
          </a:p>
          <a:p>
            <a:endParaRPr lang="en-IN" sz="2800" b="1" dirty="0"/>
          </a:p>
          <a:p>
            <a:pPr marL="514350" indent="-514350">
              <a:buAutoNum type="arabicPeriod" startAt="8"/>
            </a:pPr>
            <a:r>
              <a:rPr lang="en-IN" sz="2800" b="1" dirty="0"/>
              <a:t>……………is my grandmother.</a:t>
            </a:r>
          </a:p>
          <a:p>
            <a:pPr marL="514350" indent="-514350">
              <a:buAutoNum type="arabicPeriod" startAt="8"/>
            </a:pPr>
            <a:endParaRPr lang="en-IN" sz="2800" b="1" dirty="0"/>
          </a:p>
          <a:p>
            <a:pPr marL="514350" indent="-514350">
              <a:buAutoNum type="arabicPeriod" startAt="8"/>
            </a:pPr>
            <a:endParaRPr lang="en-IN" sz="2800" b="1" dirty="0"/>
          </a:p>
          <a:p>
            <a:r>
              <a:rPr lang="en-IN" sz="2800" b="1" dirty="0"/>
              <a:t>9.  ……………..is  a postman.</a:t>
            </a:r>
          </a:p>
        </p:txBody>
      </p:sp>
    </p:spTree>
    <p:extLst>
      <p:ext uri="{BB962C8B-B14F-4D97-AF65-F5344CB8AC3E}">
        <p14:creationId xmlns:p14="http://schemas.microsoft.com/office/powerpoint/2010/main" val="227811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651862" y="311219"/>
            <a:ext cx="228600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DD7BB4-C9C9-4106-AD3B-2BC7B4AD505A}"/>
              </a:ext>
            </a:extLst>
          </p:cNvPr>
          <p:cNvSpPr txBox="1"/>
          <p:nvPr/>
        </p:nvSpPr>
        <p:spPr>
          <a:xfrm>
            <a:off x="331365" y="210428"/>
            <a:ext cx="381642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53DF70-1D4D-47EC-94E2-71CE34E37772}"/>
              </a:ext>
            </a:extLst>
          </p:cNvPr>
          <p:cNvSpPr txBox="1"/>
          <p:nvPr/>
        </p:nvSpPr>
        <p:spPr>
          <a:xfrm flipH="1">
            <a:off x="2599617" y="858136"/>
            <a:ext cx="3096344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Fill in He/She/It 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BD18CB-468D-4B8E-B094-86D1F22D86E8}"/>
              </a:ext>
            </a:extLst>
          </p:cNvPr>
          <p:cNvSpPr txBox="1"/>
          <p:nvPr/>
        </p:nvSpPr>
        <p:spPr>
          <a:xfrm>
            <a:off x="2855640" y="2001886"/>
            <a:ext cx="64807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This is my father.  …………. takes me to park.</a:t>
            </a:r>
          </a:p>
          <a:p>
            <a:pPr marL="457200" indent="-457200">
              <a:buAutoNum type="arabicPeriod"/>
            </a:pPr>
            <a:endParaRPr lang="en-IN" sz="2400" b="1" dirty="0"/>
          </a:p>
          <a:p>
            <a:pPr marL="457200" indent="-457200">
              <a:buAutoNum type="arabicPeriod"/>
            </a:pPr>
            <a:endParaRPr lang="en-IN" sz="2400" b="1" dirty="0"/>
          </a:p>
          <a:p>
            <a:r>
              <a:rPr lang="en-IN" sz="2400" b="1" dirty="0"/>
              <a:t>2. This is my aunt.   …………..is a pilot.</a:t>
            </a:r>
          </a:p>
          <a:p>
            <a:endParaRPr lang="en-IN" sz="2400" b="1" dirty="0"/>
          </a:p>
          <a:p>
            <a:endParaRPr lang="en-IN" sz="2400" b="1" dirty="0"/>
          </a:p>
          <a:p>
            <a:endParaRPr lang="en-IN" sz="2400" b="1" dirty="0"/>
          </a:p>
          <a:p>
            <a:pPr marL="457200" indent="-457200">
              <a:buAutoNum type="arabicPeriod" startAt="3"/>
            </a:pPr>
            <a:r>
              <a:rPr lang="en-IN" sz="2400" b="1" dirty="0"/>
              <a:t>This is my sister. ……………is a dancer.</a:t>
            </a:r>
          </a:p>
          <a:p>
            <a:pPr marL="457200" indent="-457200">
              <a:buAutoNum type="arabicPeriod" startAt="3"/>
            </a:pPr>
            <a:endParaRPr lang="en-IN" sz="2400" b="1" dirty="0"/>
          </a:p>
          <a:p>
            <a:pPr marL="457200" indent="-457200">
              <a:buAutoNum type="arabicPeriod" startAt="3"/>
            </a:pPr>
            <a:endParaRPr lang="en-IN" sz="2400" b="1" dirty="0"/>
          </a:p>
          <a:p>
            <a:r>
              <a:rPr lang="en-IN" sz="2400" b="1" dirty="0"/>
              <a:t>                        4.  ………..is an …………….</a:t>
            </a:r>
          </a:p>
          <a:p>
            <a:r>
              <a:rPr lang="en-IN" sz="2400" b="1" dirty="0"/>
              <a:t>     </a:t>
            </a:r>
          </a:p>
        </p:txBody>
      </p:sp>
      <p:pic>
        <p:nvPicPr>
          <p:cNvPr id="10" name="Picture 9" descr="A person and a child on a swing set&#10;&#10;Description automatically generated with low confidence">
            <a:extLst>
              <a:ext uri="{FF2B5EF4-FFF2-40B4-BE49-F238E27FC236}">
                <a16:creationId xmlns:a16="http://schemas.microsoft.com/office/drawing/2014/main" id="{62736103-EC05-4ABC-A453-65A994DD0A0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58" b="-202"/>
          <a:stretch/>
        </p:blipFill>
        <p:spPr>
          <a:xfrm>
            <a:off x="719539" y="1536544"/>
            <a:ext cx="1345762" cy="1336639"/>
          </a:xfrm>
          <a:prstGeom prst="rect">
            <a:avLst/>
          </a:prstGeom>
        </p:spPr>
      </p:pic>
      <p:pic>
        <p:nvPicPr>
          <p:cNvPr id="15" name="Picture 14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B442E5E7-D5E0-4EAA-9AB4-1D44E4C021B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r="23314" b="15783"/>
          <a:stretch/>
        </p:blipFill>
        <p:spPr>
          <a:xfrm>
            <a:off x="1746005" y="3010059"/>
            <a:ext cx="987143" cy="1253985"/>
          </a:xfrm>
          <a:prstGeom prst="rect">
            <a:avLst/>
          </a:prstGeom>
        </p:spPr>
      </p:pic>
      <p:pic>
        <p:nvPicPr>
          <p:cNvPr id="20" name="Picture 19" descr="A picture containing person, sport, wearing, dancer&#10;&#10;Description automatically generated">
            <a:extLst>
              <a:ext uri="{FF2B5EF4-FFF2-40B4-BE49-F238E27FC236}">
                <a16:creationId xmlns:a16="http://schemas.microsoft.com/office/drawing/2014/main" id="{6D73B75B-579E-4A64-BF21-428509EA03C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199194" y="4382871"/>
            <a:ext cx="1345763" cy="1540730"/>
          </a:xfrm>
          <a:prstGeom prst="rect">
            <a:avLst/>
          </a:prstGeom>
        </p:spPr>
      </p:pic>
      <p:pic>
        <p:nvPicPr>
          <p:cNvPr id="22" name="Picture 21" descr="An owl standing on a tree stump&#10;&#10;Description automatically generated with medium confidence">
            <a:extLst>
              <a:ext uri="{FF2B5EF4-FFF2-40B4-BE49-F238E27FC236}">
                <a16:creationId xmlns:a16="http://schemas.microsoft.com/office/drawing/2014/main" id="{364834EC-3CD5-4C52-8F0D-F70E045B37F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669" y="5113511"/>
            <a:ext cx="1080120" cy="162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420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74A15B-403B-4C9C-97AB-D6E168A77770}"/>
              </a:ext>
            </a:extLst>
          </p:cNvPr>
          <p:cNvSpPr txBox="1"/>
          <p:nvPr/>
        </p:nvSpPr>
        <p:spPr>
          <a:xfrm>
            <a:off x="4367808" y="2639144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/>
              <a:t>THANKING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88714-C41F-4439-ADBE-421D124E9FEB}"/>
              </a:ext>
            </a:extLst>
          </p:cNvPr>
          <p:cNvSpPr txBox="1"/>
          <p:nvPr/>
        </p:nvSpPr>
        <p:spPr>
          <a:xfrm>
            <a:off x="2855640" y="3379640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9589295E-B4E1-433C-A4E6-022DAC10C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416" y="188640"/>
            <a:ext cx="19907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3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2006</TotalTime>
  <Words>194</Words>
  <Application>Microsoft Office PowerPoint</Application>
  <PresentationFormat>Widescreen</PresentationFormat>
  <Paragraphs>60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181</cp:revision>
  <dcterms:created xsi:type="dcterms:W3CDTF">2020-07-01T07:27:00Z</dcterms:created>
  <dcterms:modified xsi:type="dcterms:W3CDTF">2021-11-16T17:48:16Z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